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4"/>
  </p:sldMasterIdLst>
  <p:sldIdLst>
    <p:sldId id="257" r:id="rId5"/>
    <p:sldId id="265" r:id="rId6"/>
    <p:sldId id="259" r:id="rId7"/>
    <p:sldId id="260" r:id="rId8"/>
    <p:sldId id="263" r:id="rId9"/>
    <p:sldId id="264" r:id="rId10"/>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Naamloze sectie" id="{E30DA0DA-AB36-4F69-AC57-EBDF785E09E2}">
          <p14:sldIdLst>
            <p14:sldId id="257"/>
            <p14:sldId id="265"/>
            <p14:sldId id="259"/>
            <p14:sldId id="260"/>
            <p14:sldId id="263"/>
            <p14:sldId id="264"/>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9012ECD-51FC-41F1-AA8D-1B2483CD663E}" styleName="Stijl, licht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3C2FFA5D-87B4-456A-9821-1D502468CF0F}" styleName="Stijl, thema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B4B98B0-60AC-42C2-AFA5-B58CD77FA1E5}" styleName="Stijl, licht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38B1855-1B75-4FBE-930C-398BA8C253C6}" styleName="Stijl, thema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22838BEF-8BB2-4498-84A7-C5851F593DF1}" styleName="Stijl, gemiddeld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B301B821-A1FF-4177-AEE7-76D212191A09}" styleName="Stijl, gemiddeld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BC89EF96-8CEA-46FF-86C4-4CE0E7609802}" styleName="Stijl, licht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5940675A-B579-460E-94D1-54222C63F5DA}" styleName="Geen stijl, tabel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5" Type="http://schemas.microsoft.com/office/2016/11/relationships/changesInfo" Target="changesInfos/changesInfo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ieke Drabbe" userId="S::m.drabbe@helicon.nl::b9b1a049-6b87-453c-9d4e-1b3ea0ffd634" providerId="AD" clId="Web-{4CBB0192-CFD5-4DC2-9B66-781C428BC1BD}"/>
    <pc:docChg chg="modSld">
      <pc:chgData name="Marieke Drabbe" userId="S::m.drabbe@helicon.nl::b9b1a049-6b87-453c-9d4e-1b3ea0ffd634" providerId="AD" clId="Web-{4CBB0192-CFD5-4DC2-9B66-781C428BC1BD}" dt="2019-05-16T10:08:28.909" v="43" actId="20577"/>
      <pc:docMkLst>
        <pc:docMk/>
      </pc:docMkLst>
      <pc:sldChg chg="modSp">
        <pc:chgData name="Marieke Drabbe" userId="S::m.drabbe@helicon.nl::b9b1a049-6b87-453c-9d4e-1b3ea0ffd634" providerId="AD" clId="Web-{4CBB0192-CFD5-4DC2-9B66-781C428BC1BD}" dt="2019-05-16T10:08:18.815" v="30" actId="20577"/>
        <pc:sldMkLst>
          <pc:docMk/>
          <pc:sldMk cId="83892022" sldId="260"/>
        </pc:sldMkLst>
        <pc:spChg chg="mod">
          <ac:chgData name="Marieke Drabbe" userId="S::m.drabbe@helicon.nl::b9b1a049-6b87-453c-9d4e-1b3ea0ffd634" providerId="AD" clId="Web-{4CBB0192-CFD5-4DC2-9B66-781C428BC1BD}" dt="2019-05-16T10:08:08.971" v="23" actId="14100"/>
          <ac:spMkLst>
            <pc:docMk/>
            <pc:sldMk cId="83892022" sldId="260"/>
            <ac:spMk id="10" creationId="{00000000-0000-0000-0000-000000000000}"/>
          </ac:spMkLst>
        </pc:spChg>
        <pc:spChg chg="mod">
          <ac:chgData name="Marieke Drabbe" userId="S::m.drabbe@helicon.nl::b9b1a049-6b87-453c-9d4e-1b3ea0ffd634" providerId="AD" clId="Web-{4CBB0192-CFD5-4DC2-9B66-781C428BC1BD}" dt="2019-05-16T10:08:18.815" v="30" actId="20577"/>
          <ac:spMkLst>
            <pc:docMk/>
            <pc:sldMk cId="83892022" sldId="260"/>
            <ac:spMk id="12" creationId="{00000000-0000-0000-0000-000000000000}"/>
          </ac:spMkLst>
        </pc:spChg>
      </pc:sldChg>
      <pc:sldChg chg="modSp">
        <pc:chgData name="Marieke Drabbe" userId="S::m.drabbe@helicon.nl::b9b1a049-6b87-453c-9d4e-1b3ea0ffd634" providerId="AD" clId="Web-{4CBB0192-CFD5-4DC2-9B66-781C428BC1BD}" dt="2019-05-16T10:08:24.409" v="36" actId="20577"/>
        <pc:sldMkLst>
          <pc:docMk/>
          <pc:sldMk cId="1752962136" sldId="263"/>
        </pc:sldMkLst>
        <pc:spChg chg="mod">
          <ac:chgData name="Marieke Drabbe" userId="S::m.drabbe@helicon.nl::b9b1a049-6b87-453c-9d4e-1b3ea0ffd634" providerId="AD" clId="Web-{4CBB0192-CFD5-4DC2-9B66-781C428BC1BD}" dt="2019-05-16T10:08:24.409" v="36" actId="20577"/>
          <ac:spMkLst>
            <pc:docMk/>
            <pc:sldMk cId="1752962136" sldId="263"/>
            <ac:spMk id="8" creationId="{00000000-0000-0000-0000-000000000000}"/>
          </ac:spMkLst>
        </pc:spChg>
      </pc:sldChg>
      <pc:sldChg chg="modSp">
        <pc:chgData name="Marieke Drabbe" userId="S::m.drabbe@helicon.nl::b9b1a049-6b87-453c-9d4e-1b3ea0ffd634" providerId="AD" clId="Web-{4CBB0192-CFD5-4DC2-9B66-781C428BC1BD}" dt="2019-05-16T10:08:28.909" v="42" actId="20577"/>
        <pc:sldMkLst>
          <pc:docMk/>
          <pc:sldMk cId="2446642812" sldId="264"/>
        </pc:sldMkLst>
        <pc:spChg chg="mod">
          <ac:chgData name="Marieke Drabbe" userId="S::m.drabbe@helicon.nl::b9b1a049-6b87-453c-9d4e-1b3ea0ffd634" providerId="AD" clId="Web-{4CBB0192-CFD5-4DC2-9B66-781C428BC1BD}" dt="2019-05-16T10:08:28.909" v="42" actId="20577"/>
          <ac:spMkLst>
            <pc:docMk/>
            <pc:sldMk cId="2446642812" sldId="264"/>
            <ac:spMk id="8" creationId="{00000000-0000-0000-0000-000000000000}"/>
          </ac:spMkLst>
        </pc:spChg>
      </pc:sldChg>
      <pc:sldChg chg="modSp">
        <pc:chgData name="Marieke Drabbe" userId="S::m.drabbe@helicon.nl::b9b1a049-6b87-453c-9d4e-1b3ea0ffd634" providerId="AD" clId="Web-{4CBB0192-CFD5-4DC2-9B66-781C428BC1BD}" dt="2019-05-16T10:07:49.534" v="2" actId="20577"/>
        <pc:sldMkLst>
          <pc:docMk/>
          <pc:sldMk cId="2052387474" sldId="265"/>
        </pc:sldMkLst>
        <pc:spChg chg="mod">
          <ac:chgData name="Marieke Drabbe" userId="S::m.drabbe@helicon.nl::b9b1a049-6b87-453c-9d4e-1b3ea0ffd634" providerId="AD" clId="Web-{4CBB0192-CFD5-4DC2-9B66-781C428BC1BD}" dt="2019-05-16T10:07:49.534" v="2" actId="20577"/>
          <ac:spMkLst>
            <pc:docMk/>
            <pc:sldMk cId="2052387474" sldId="265"/>
            <ac:spMk id="17"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nl-NL"/>
              <a:t>Klik om de stijl te bewerken</a:t>
            </a:r>
          </a:p>
        </p:txBody>
      </p:sp>
      <p:sp>
        <p:nvSpPr>
          <p:cNvPr id="3" name="Ond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 om de ondertitelstijl van het model te bewerken</a:t>
            </a:r>
          </a:p>
        </p:txBody>
      </p:sp>
      <p:sp>
        <p:nvSpPr>
          <p:cNvPr id="4" name="Tijdelijke aanduiding voor datum 3"/>
          <p:cNvSpPr>
            <a:spLocks noGrp="1"/>
          </p:cNvSpPr>
          <p:nvPr>
            <p:ph type="dt" sz="half" idx="10"/>
          </p:nvPr>
        </p:nvSpPr>
        <p:spPr/>
        <p:txBody>
          <a:bodyPr/>
          <a:lstStyle/>
          <a:p>
            <a:fld id="{48A75A6A-2463-4D3E-B008-43ECB7B6FD3E}" type="datetimeFigureOut">
              <a:rPr lang="nl-NL" smtClean="0"/>
              <a:t>16-5-2019</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A3EDE7C-ABE2-4B4E-ADEE-119C91766B29}" type="slidenum">
              <a:rPr lang="nl-NL" smtClean="0"/>
              <a:t>‹#›</a:t>
            </a:fld>
            <a:endParaRPr lang="nl-NL"/>
          </a:p>
        </p:txBody>
      </p:sp>
    </p:spTree>
    <p:extLst>
      <p:ext uri="{BB962C8B-B14F-4D97-AF65-F5344CB8AC3E}">
        <p14:creationId xmlns:p14="http://schemas.microsoft.com/office/powerpoint/2010/main" val="2922227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verticale tekst 2"/>
          <p:cNvSpPr>
            <a:spLocks noGrp="1"/>
          </p:cNvSpPr>
          <p:nvPr>
            <p:ph type="body" orient="vert" idx="1"/>
          </p:nvPr>
        </p:nvSpPr>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48A75A6A-2463-4D3E-B008-43ECB7B6FD3E}" type="datetimeFigureOut">
              <a:rPr lang="nl-NL" smtClean="0"/>
              <a:t>16-5-2019</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A3EDE7C-ABE2-4B4E-ADEE-119C91766B29}" type="slidenum">
              <a:rPr lang="nl-NL" smtClean="0"/>
              <a:t>‹#›</a:t>
            </a:fld>
            <a:endParaRPr lang="nl-NL"/>
          </a:p>
        </p:txBody>
      </p:sp>
    </p:spTree>
    <p:extLst>
      <p:ext uri="{BB962C8B-B14F-4D97-AF65-F5344CB8AC3E}">
        <p14:creationId xmlns:p14="http://schemas.microsoft.com/office/powerpoint/2010/main" val="30224614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8724900" y="365125"/>
            <a:ext cx="2628900" cy="5811838"/>
          </a:xfrm>
        </p:spPr>
        <p:txBody>
          <a:bodyPr vert="eaVert"/>
          <a:lstStyle/>
          <a:p>
            <a:r>
              <a:rPr lang="nl-NL"/>
              <a:t>Klik om de stijl te bewerken</a:t>
            </a:r>
          </a:p>
        </p:txBody>
      </p:sp>
      <p:sp>
        <p:nvSpPr>
          <p:cNvPr id="3" name="Tijdelijke aanduiding voor verticale tekst 2"/>
          <p:cNvSpPr>
            <a:spLocks noGrp="1"/>
          </p:cNvSpPr>
          <p:nvPr>
            <p:ph type="body" orient="vert" idx="1"/>
          </p:nvPr>
        </p:nvSpPr>
        <p:spPr>
          <a:xfrm>
            <a:off x="838200" y="365125"/>
            <a:ext cx="7734300" cy="5811838"/>
          </a:xfrm>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48A75A6A-2463-4D3E-B008-43ECB7B6FD3E}" type="datetimeFigureOut">
              <a:rPr lang="nl-NL" smtClean="0"/>
              <a:t>16-5-2019</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A3EDE7C-ABE2-4B4E-ADEE-119C91766B29}" type="slidenum">
              <a:rPr lang="nl-NL" smtClean="0"/>
              <a:t>‹#›</a:t>
            </a:fld>
            <a:endParaRPr lang="nl-NL"/>
          </a:p>
        </p:txBody>
      </p:sp>
    </p:spTree>
    <p:extLst>
      <p:ext uri="{BB962C8B-B14F-4D97-AF65-F5344CB8AC3E}">
        <p14:creationId xmlns:p14="http://schemas.microsoft.com/office/powerpoint/2010/main" val="33911583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idx="1"/>
          </p:nvPr>
        </p:nvSpPr>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48A75A6A-2463-4D3E-B008-43ECB7B6FD3E}" type="datetimeFigureOut">
              <a:rPr lang="nl-NL" smtClean="0"/>
              <a:t>16-5-2019</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A3EDE7C-ABE2-4B4E-ADEE-119C91766B29}" type="slidenum">
              <a:rPr lang="nl-NL" smtClean="0"/>
              <a:t>‹#›</a:t>
            </a:fld>
            <a:endParaRPr lang="nl-NL"/>
          </a:p>
        </p:txBody>
      </p:sp>
    </p:spTree>
    <p:extLst>
      <p:ext uri="{BB962C8B-B14F-4D97-AF65-F5344CB8AC3E}">
        <p14:creationId xmlns:p14="http://schemas.microsoft.com/office/powerpoint/2010/main" val="17864346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nl-NL"/>
              <a:t>Klik om de stijl te bewerken</a:t>
            </a:r>
          </a:p>
        </p:txBody>
      </p:sp>
      <p:sp>
        <p:nvSpPr>
          <p:cNvPr id="3" name="Tijdelijke aanduiding voor teks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 om de modelstijlen te bewerken</a:t>
            </a:r>
          </a:p>
        </p:txBody>
      </p:sp>
      <p:sp>
        <p:nvSpPr>
          <p:cNvPr id="4" name="Tijdelijke aanduiding voor datum 3"/>
          <p:cNvSpPr>
            <a:spLocks noGrp="1"/>
          </p:cNvSpPr>
          <p:nvPr>
            <p:ph type="dt" sz="half" idx="10"/>
          </p:nvPr>
        </p:nvSpPr>
        <p:spPr/>
        <p:txBody>
          <a:bodyPr/>
          <a:lstStyle/>
          <a:p>
            <a:fld id="{48A75A6A-2463-4D3E-B008-43ECB7B6FD3E}" type="datetimeFigureOut">
              <a:rPr lang="nl-NL" smtClean="0"/>
              <a:t>16-5-2019</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A3EDE7C-ABE2-4B4E-ADEE-119C91766B29}" type="slidenum">
              <a:rPr lang="nl-NL" smtClean="0"/>
              <a:t>‹#›</a:t>
            </a:fld>
            <a:endParaRPr lang="nl-NL"/>
          </a:p>
        </p:txBody>
      </p:sp>
    </p:spTree>
    <p:extLst>
      <p:ext uri="{BB962C8B-B14F-4D97-AF65-F5344CB8AC3E}">
        <p14:creationId xmlns:p14="http://schemas.microsoft.com/office/powerpoint/2010/main" val="15045643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sz="half" idx="1"/>
          </p:nvPr>
        </p:nvSpPr>
        <p:spPr>
          <a:xfrm>
            <a:off x="838200" y="1825625"/>
            <a:ext cx="5181600" cy="4351338"/>
          </a:xfr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p:cNvSpPr>
            <a:spLocks noGrp="1"/>
          </p:cNvSpPr>
          <p:nvPr>
            <p:ph sz="half" idx="2"/>
          </p:nvPr>
        </p:nvSpPr>
        <p:spPr>
          <a:xfrm>
            <a:off x="6172200" y="1825625"/>
            <a:ext cx="5181600" cy="4351338"/>
          </a:xfr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p:cNvSpPr>
            <a:spLocks noGrp="1"/>
          </p:cNvSpPr>
          <p:nvPr>
            <p:ph type="dt" sz="half" idx="10"/>
          </p:nvPr>
        </p:nvSpPr>
        <p:spPr/>
        <p:txBody>
          <a:bodyPr/>
          <a:lstStyle/>
          <a:p>
            <a:fld id="{48A75A6A-2463-4D3E-B008-43ECB7B6FD3E}" type="datetimeFigureOut">
              <a:rPr lang="nl-NL" smtClean="0"/>
              <a:t>16-5-2019</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1A3EDE7C-ABE2-4B4E-ADEE-119C91766B29}" type="slidenum">
              <a:rPr lang="nl-NL" smtClean="0"/>
              <a:t>‹#›</a:t>
            </a:fld>
            <a:endParaRPr lang="nl-NL"/>
          </a:p>
        </p:txBody>
      </p:sp>
    </p:spTree>
    <p:extLst>
      <p:ext uri="{BB962C8B-B14F-4D97-AF65-F5344CB8AC3E}">
        <p14:creationId xmlns:p14="http://schemas.microsoft.com/office/powerpoint/2010/main" val="792584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nl-NL"/>
              <a:t>Klik om de stijl te bewerken</a:t>
            </a:r>
          </a:p>
        </p:txBody>
      </p:sp>
      <p:sp>
        <p:nvSpPr>
          <p:cNvPr id="3" name="Tijdelijke aanduiding voor teks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4" name="Tijdelijke aanduiding voor inhoud 3"/>
          <p:cNvSpPr>
            <a:spLocks noGrp="1"/>
          </p:cNvSpPr>
          <p:nvPr>
            <p:ph sz="half" idx="2"/>
          </p:nvPr>
        </p:nvSpPr>
        <p:spPr>
          <a:xfrm>
            <a:off x="839788" y="2505075"/>
            <a:ext cx="5157787" cy="3684588"/>
          </a:xfr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6" name="Tijdelijke aanduiding voor inhoud 5"/>
          <p:cNvSpPr>
            <a:spLocks noGrp="1"/>
          </p:cNvSpPr>
          <p:nvPr>
            <p:ph sz="quarter" idx="4"/>
          </p:nvPr>
        </p:nvSpPr>
        <p:spPr>
          <a:xfrm>
            <a:off x="6172200" y="2505075"/>
            <a:ext cx="5183188" cy="3684588"/>
          </a:xfr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p:cNvSpPr>
            <a:spLocks noGrp="1"/>
          </p:cNvSpPr>
          <p:nvPr>
            <p:ph type="dt" sz="half" idx="10"/>
          </p:nvPr>
        </p:nvSpPr>
        <p:spPr/>
        <p:txBody>
          <a:bodyPr/>
          <a:lstStyle/>
          <a:p>
            <a:fld id="{48A75A6A-2463-4D3E-B008-43ECB7B6FD3E}" type="datetimeFigureOut">
              <a:rPr lang="nl-NL" smtClean="0"/>
              <a:t>16-5-2019</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1A3EDE7C-ABE2-4B4E-ADEE-119C91766B29}" type="slidenum">
              <a:rPr lang="nl-NL" smtClean="0"/>
              <a:t>‹#›</a:t>
            </a:fld>
            <a:endParaRPr lang="nl-NL"/>
          </a:p>
        </p:txBody>
      </p:sp>
    </p:spTree>
    <p:extLst>
      <p:ext uri="{BB962C8B-B14F-4D97-AF65-F5344CB8AC3E}">
        <p14:creationId xmlns:p14="http://schemas.microsoft.com/office/powerpoint/2010/main" val="9700239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datum 2"/>
          <p:cNvSpPr>
            <a:spLocks noGrp="1"/>
          </p:cNvSpPr>
          <p:nvPr>
            <p:ph type="dt" sz="half" idx="10"/>
          </p:nvPr>
        </p:nvSpPr>
        <p:spPr/>
        <p:txBody>
          <a:bodyPr/>
          <a:lstStyle/>
          <a:p>
            <a:fld id="{48A75A6A-2463-4D3E-B008-43ECB7B6FD3E}" type="datetimeFigureOut">
              <a:rPr lang="nl-NL" smtClean="0"/>
              <a:t>16-5-2019</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1A3EDE7C-ABE2-4B4E-ADEE-119C91766B29}" type="slidenum">
              <a:rPr lang="nl-NL" smtClean="0"/>
              <a:t>‹#›</a:t>
            </a:fld>
            <a:endParaRPr lang="nl-NL"/>
          </a:p>
        </p:txBody>
      </p:sp>
    </p:spTree>
    <p:extLst>
      <p:ext uri="{BB962C8B-B14F-4D97-AF65-F5344CB8AC3E}">
        <p14:creationId xmlns:p14="http://schemas.microsoft.com/office/powerpoint/2010/main" val="19287246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48A75A6A-2463-4D3E-B008-43ECB7B6FD3E}" type="datetimeFigureOut">
              <a:rPr lang="nl-NL" smtClean="0"/>
              <a:t>16-5-2019</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1A3EDE7C-ABE2-4B4E-ADEE-119C91766B29}" type="slidenum">
              <a:rPr lang="nl-NL" smtClean="0"/>
              <a:t>‹#›</a:t>
            </a:fld>
            <a:endParaRPr lang="nl-NL"/>
          </a:p>
        </p:txBody>
      </p:sp>
    </p:spTree>
    <p:extLst>
      <p:ext uri="{BB962C8B-B14F-4D97-AF65-F5344CB8AC3E}">
        <p14:creationId xmlns:p14="http://schemas.microsoft.com/office/powerpoint/2010/main" val="11813782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a:t>Klik om de stijl te bewerken</a:t>
            </a:r>
          </a:p>
        </p:txBody>
      </p:sp>
      <p:sp>
        <p:nvSpPr>
          <p:cNvPr id="3" name="Tijdelijke aanduiding voor inhoud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p>
            <a:fld id="{48A75A6A-2463-4D3E-B008-43ECB7B6FD3E}" type="datetimeFigureOut">
              <a:rPr lang="nl-NL" smtClean="0"/>
              <a:t>16-5-2019</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1A3EDE7C-ABE2-4B4E-ADEE-119C91766B29}" type="slidenum">
              <a:rPr lang="nl-NL" smtClean="0"/>
              <a:t>‹#›</a:t>
            </a:fld>
            <a:endParaRPr lang="nl-NL"/>
          </a:p>
        </p:txBody>
      </p:sp>
    </p:spTree>
    <p:extLst>
      <p:ext uri="{BB962C8B-B14F-4D97-AF65-F5344CB8AC3E}">
        <p14:creationId xmlns:p14="http://schemas.microsoft.com/office/powerpoint/2010/main" val="36008418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a:t>Klik om de stijl te bewerken</a:t>
            </a:r>
          </a:p>
        </p:txBody>
      </p:sp>
      <p:sp>
        <p:nvSpPr>
          <p:cNvPr id="3" name="Tijdelijke aanduiding voor afbeelding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p>
            <a:fld id="{48A75A6A-2463-4D3E-B008-43ECB7B6FD3E}" type="datetimeFigureOut">
              <a:rPr lang="nl-NL" smtClean="0"/>
              <a:t>16-5-2019</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1A3EDE7C-ABE2-4B4E-ADEE-119C91766B29}" type="slidenum">
              <a:rPr lang="nl-NL" smtClean="0"/>
              <a:t>‹#›</a:t>
            </a:fld>
            <a:endParaRPr lang="nl-NL"/>
          </a:p>
        </p:txBody>
      </p:sp>
    </p:spTree>
    <p:extLst>
      <p:ext uri="{BB962C8B-B14F-4D97-AF65-F5344CB8AC3E}">
        <p14:creationId xmlns:p14="http://schemas.microsoft.com/office/powerpoint/2010/main" val="28386209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de stijl te bewerken</a:t>
            </a:r>
          </a:p>
        </p:txBody>
      </p:sp>
      <p:sp>
        <p:nvSpPr>
          <p:cNvPr id="3" name="Tijdelijke aanduiding voor teks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8A75A6A-2463-4D3E-B008-43ECB7B6FD3E}" type="datetimeFigureOut">
              <a:rPr lang="nl-NL" smtClean="0"/>
              <a:t>16-5-2019</a:t>
            </a:fld>
            <a:endParaRPr lang="nl-NL"/>
          </a:p>
        </p:txBody>
      </p:sp>
      <p:sp>
        <p:nvSpPr>
          <p:cNvPr id="5" name="Tijdelijke aanduiding voor voetteks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3EDE7C-ABE2-4B4E-ADEE-119C91766B29}" type="slidenum">
              <a:rPr lang="nl-NL" smtClean="0"/>
              <a:t>‹#›</a:t>
            </a:fld>
            <a:endParaRPr lang="nl-NL"/>
          </a:p>
        </p:txBody>
      </p:sp>
    </p:spTree>
    <p:extLst>
      <p:ext uri="{BB962C8B-B14F-4D97-AF65-F5344CB8AC3E}">
        <p14:creationId xmlns:p14="http://schemas.microsoft.com/office/powerpoint/2010/main" val="29701369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el 1"/>
          <p:cNvSpPr>
            <a:spLocks noGrp="1"/>
          </p:cNvSpPr>
          <p:nvPr>
            <p:ph type="title"/>
          </p:nvPr>
        </p:nvSpPr>
        <p:spPr>
          <a:xfrm>
            <a:off x="579950" y="539259"/>
            <a:ext cx="10515600" cy="643655"/>
          </a:xfrm>
        </p:spPr>
        <p:txBody>
          <a:bodyPr>
            <a:normAutofit fontScale="90000"/>
          </a:bodyPr>
          <a:lstStyle/>
          <a:p>
            <a:r>
              <a:rPr lang="nl-NL"/>
              <a:t>IBS Mijn onderneming – periode 2</a:t>
            </a:r>
            <a:br>
              <a:rPr lang="nl-NL"/>
            </a:br>
            <a:r>
              <a:rPr lang="nl-NL" sz="3600" i="1"/>
              <a:t>specialisatie Water en energie</a:t>
            </a:r>
          </a:p>
        </p:txBody>
      </p:sp>
      <p:pic>
        <p:nvPicPr>
          <p:cNvPr id="10243" name="Tijdelijke aanduiding voor inhoud 3"/>
          <p:cNvPicPr>
            <a:picLocks noGrp="1" noChangeAspect="1"/>
          </p:cNvPicPr>
          <p:nvPr>
            <p:ph idx="1"/>
          </p:nvPr>
        </p:nvPicPr>
        <p:blipFill rotWithShape="1">
          <a:blip r:embed="rId2">
            <a:extLst>
              <a:ext uri="{28A0092B-C50C-407E-A947-70E740481C1C}">
                <a14:useLocalDpi xmlns:a14="http://schemas.microsoft.com/office/drawing/2010/main" val="0"/>
              </a:ext>
            </a:extLst>
          </a:blip>
          <a:srcRect t="13912" b="16871"/>
          <a:stretch/>
        </p:blipFill>
        <p:spPr>
          <a:xfrm>
            <a:off x="10567193" y="119928"/>
            <a:ext cx="1573213" cy="816428"/>
          </a:xfrm>
        </p:spPr>
      </p:pic>
      <p:sp>
        <p:nvSpPr>
          <p:cNvPr id="10244" name="Tekstvak 2"/>
          <p:cNvSpPr txBox="1">
            <a:spLocks noChangeArrowheads="1"/>
          </p:cNvSpPr>
          <p:nvPr/>
        </p:nvSpPr>
        <p:spPr bwMode="auto">
          <a:xfrm>
            <a:off x="2135189" y="1557338"/>
            <a:ext cx="792162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nl-NL" altLang="nl-NL" sz="1800">
              <a:latin typeface="Arial" panose="020B0604020202020204" pitchFamily="34" charset="0"/>
            </a:endParaRPr>
          </a:p>
        </p:txBody>
      </p:sp>
      <p:sp>
        <p:nvSpPr>
          <p:cNvPr id="10245" name="Tekstvak 4"/>
          <p:cNvSpPr txBox="1">
            <a:spLocks noChangeArrowheads="1"/>
          </p:cNvSpPr>
          <p:nvPr/>
        </p:nvSpPr>
        <p:spPr bwMode="auto">
          <a:xfrm>
            <a:off x="579950" y="1549208"/>
            <a:ext cx="5401924" cy="4701800"/>
          </a:xfrm>
          <a:prstGeom prst="rect">
            <a:avLst/>
          </a:prstGeom>
          <a:ln>
            <a:headEnd/>
            <a:tailEnd/>
          </a:ln>
        </p:spPr>
        <p:style>
          <a:lnRef idx="2">
            <a:schemeClr val="accent5"/>
          </a:lnRef>
          <a:fillRef idx="1">
            <a:schemeClr val="lt1"/>
          </a:fillRef>
          <a:effectRef idx="0">
            <a:schemeClr val="accent5"/>
          </a:effectRef>
          <a:fontRef idx="minor">
            <a:schemeClr val="dk1"/>
          </a:fontRef>
        </p:style>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nl-NL" altLang="nl-NL" sz="1600" b="1">
                <a:latin typeface="+mn-lt"/>
              </a:rPr>
              <a:t>Integrale beroepssituatie</a:t>
            </a:r>
          </a:p>
          <a:p>
            <a:pPr>
              <a:lnSpc>
                <a:spcPct val="107000"/>
              </a:lnSpc>
              <a:spcAft>
                <a:spcPts val="0"/>
              </a:spcAft>
              <a:buNone/>
            </a:pPr>
            <a:r>
              <a:rPr lang="nl-NL" sz="1600"/>
              <a:t>In de nieuwe economie vraagt ondernemen en ondernemend zijn andere vaardigheden van je. Je gaat een onderneming op innovatieve wijze in de markt plaatsen. Hierbij houd je rekening met de laatste ontwikkelingen op het gebied van duurzame energie, milieu, klimaatadaptatie, circulaire economie, MVO en duurzame consumptie. </a:t>
            </a:r>
          </a:p>
          <a:p>
            <a:pPr>
              <a:lnSpc>
                <a:spcPct val="107000"/>
              </a:lnSpc>
              <a:spcAft>
                <a:spcPts val="0"/>
              </a:spcAft>
              <a:buNone/>
            </a:pPr>
            <a:r>
              <a:rPr lang="nl-NL" sz="1600"/>
              <a:t> De nieuwe economie vraagt om andere vaardigheden (21th </a:t>
            </a:r>
            <a:r>
              <a:rPr lang="nl-NL" sz="1600" err="1"/>
              <a:t>century</a:t>
            </a:r>
            <a:r>
              <a:rPr lang="nl-NL" sz="1600"/>
              <a:t> skills): een onderzoekende houding, een bijdrage willen leveren aan de wereld, maatschappelijk verantwoord handelen. Maar je moet ook verschillende rollen aan kunnen nemen, de kwaliteit hoog houden, mensen stimuleren en netwerken opbouwen, streven naar continue verbetering. Je streeft naar </a:t>
            </a:r>
            <a:r>
              <a:rPr lang="nl-NL" sz="1600" err="1"/>
              <a:t>waardemaximalisatie</a:t>
            </a:r>
            <a:r>
              <a:rPr lang="nl-NL" sz="1600"/>
              <a:t> in plaats van winstmaximalisatie.   </a:t>
            </a:r>
          </a:p>
          <a:p>
            <a:pPr>
              <a:lnSpc>
                <a:spcPct val="107000"/>
              </a:lnSpc>
              <a:spcAft>
                <a:spcPts val="0"/>
              </a:spcAft>
              <a:buNone/>
            </a:pPr>
            <a:r>
              <a:rPr lang="nl-NL" sz="1600"/>
              <a:t>Daarnaast houd je je natuurlijk aan de geldende wet- en regelgeving en voer je een sluitende administratie. </a:t>
            </a:r>
          </a:p>
        </p:txBody>
      </p:sp>
      <p:sp>
        <p:nvSpPr>
          <p:cNvPr id="8" name="Rechthoek 7"/>
          <p:cNvSpPr/>
          <p:nvPr/>
        </p:nvSpPr>
        <p:spPr>
          <a:xfrm>
            <a:off x="0" y="0"/>
            <a:ext cx="310551" cy="6858000"/>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9" name="Rechthoek 8"/>
          <p:cNvSpPr/>
          <p:nvPr/>
        </p:nvSpPr>
        <p:spPr>
          <a:xfrm>
            <a:off x="310550" y="6607834"/>
            <a:ext cx="11881449" cy="249372"/>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11" name="Tekstvak 5"/>
          <p:cNvSpPr txBox="1">
            <a:spLocks noChangeArrowheads="1"/>
          </p:cNvSpPr>
          <p:nvPr/>
        </p:nvSpPr>
        <p:spPr bwMode="auto">
          <a:xfrm>
            <a:off x="6251273" y="1583526"/>
            <a:ext cx="5576289" cy="1126462"/>
          </a:xfrm>
          <a:prstGeom prst="rect">
            <a:avLst/>
          </a:prstGeom>
          <a:ln>
            <a:headEnd/>
            <a:tailEnd/>
          </a:ln>
        </p:spPr>
        <p:style>
          <a:lnRef idx="2">
            <a:schemeClr val="accent5"/>
          </a:lnRef>
          <a:fillRef idx="1">
            <a:schemeClr val="lt1"/>
          </a:fillRef>
          <a:effectRef idx="0">
            <a:schemeClr val="accent5"/>
          </a:effectRef>
          <a:fontRef idx="minor">
            <a:schemeClr val="dk1"/>
          </a:fontRef>
        </p:style>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nl-NL" altLang="nl-NL" sz="1600" b="1">
                <a:latin typeface="+mn-lt"/>
              </a:rPr>
              <a:t>Opdracht</a:t>
            </a:r>
            <a:endParaRPr lang="nl-NL" altLang="nl-NL" sz="1400">
              <a:latin typeface="+mn-lt"/>
            </a:endParaRPr>
          </a:p>
          <a:p>
            <a:pPr>
              <a:buNone/>
            </a:pPr>
            <a:r>
              <a:rPr lang="nl-NL" sz="1600"/>
              <a:t>Zet een onderneming op innovatieve wijze in de markt. Hou hierbij rekening met de nieuwe economie en de 21th </a:t>
            </a:r>
            <a:r>
              <a:rPr lang="nl-NL" sz="1600" err="1"/>
              <a:t>century</a:t>
            </a:r>
            <a:r>
              <a:rPr lang="nl-NL" sz="1600"/>
              <a:t> skills.</a:t>
            </a:r>
          </a:p>
        </p:txBody>
      </p:sp>
      <p:sp>
        <p:nvSpPr>
          <p:cNvPr id="17" name="Rechthoek 16"/>
          <p:cNvSpPr/>
          <p:nvPr/>
        </p:nvSpPr>
        <p:spPr>
          <a:xfrm>
            <a:off x="10136183" y="6216646"/>
            <a:ext cx="2037737" cy="369332"/>
          </a:xfrm>
          <a:prstGeom prst="rect">
            <a:avLst/>
          </a:prstGeom>
        </p:spPr>
        <p:txBody>
          <a:bodyPr wrap="none">
            <a:spAutoFit/>
          </a:bodyPr>
          <a:lstStyle/>
          <a:p>
            <a:r>
              <a:rPr lang="nl-NL"/>
              <a:t>IBS-SEM-MON-W42</a:t>
            </a:r>
            <a:endParaRPr lang="nl-NL">
              <a:solidFill>
                <a:schemeClr val="bg1">
                  <a:lumMod val="50000"/>
                </a:schemeClr>
              </a:solidFill>
            </a:endParaRPr>
          </a:p>
        </p:txBody>
      </p:sp>
      <p:pic>
        <p:nvPicPr>
          <p:cNvPr id="2" name="Afbeelding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581422" y="2740956"/>
            <a:ext cx="4876799" cy="3431651"/>
          </a:xfrm>
          <a:prstGeom prst="rect">
            <a:avLst/>
          </a:prstGeom>
        </p:spPr>
      </p:pic>
    </p:spTree>
    <p:extLst>
      <p:ext uri="{BB962C8B-B14F-4D97-AF65-F5344CB8AC3E}">
        <p14:creationId xmlns:p14="http://schemas.microsoft.com/office/powerpoint/2010/main" val="34916486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3" name="Tijdelijke aanduiding voor inhoud 3"/>
          <p:cNvPicPr>
            <a:picLocks noGrp="1" noChangeAspect="1"/>
          </p:cNvPicPr>
          <p:nvPr>
            <p:ph idx="1"/>
          </p:nvPr>
        </p:nvPicPr>
        <p:blipFill rotWithShape="1">
          <a:blip r:embed="rId2">
            <a:extLst>
              <a:ext uri="{28A0092B-C50C-407E-A947-70E740481C1C}">
                <a14:useLocalDpi xmlns:a14="http://schemas.microsoft.com/office/drawing/2010/main" val="0"/>
              </a:ext>
            </a:extLst>
          </a:blip>
          <a:srcRect t="13912" b="16871"/>
          <a:stretch/>
        </p:blipFill>
        <p:spPr>
          <a:xfrm>
            <a:off x="10567193" y="119928"/>
            <a:ext cx="1573213" cy="816428"/>
          </a:xfrm>
        </p:spPr>
      </p:pic>
      <p:sp>
        <p:nvSpPr>
          <p:cNvPr id="10244" name="Tekstvak 2"/>
          <p:cNvSpPr txBox="1">
            <a:spLocks noChangeArrowheads="1"/>
          </p:cNvSpPr>
          <p:nvPr/>
        </p:nvSpPr>
        <p:spPr bwMode="auto">
          <a:xfrm>
            <a:off x="2135189" y="1557338"/>
            <a:ext cx="792162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nl-NL" altLang="nl-NL" sz="1800">
              <a:latin typeface="Arial" panose="020B0604020202020204" pitchFamily="34" charset="0"/>
            </a:endParaRPr>
          </a:p>
        </p:txBody>
      </p:sp>
      <p:sp>
        <p:nvSpPr>
          <p:cNvPr id="8" name="Rechthoek 7"/>
          <p:cNvSpPr/>
          <p:nvPr/>
        </p:nvSpPr>
        <p:spPr>
          <a:xfrm>
            <a:off x="0" y="0"/>
            <a:ext cx="310551" cy="6858000"/>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9" name="Rechthoek 8"/>
          <p:cNvSpPr/>
          <p:nvPr/>
        </p:nvSpPr>
        <p:spPr>
          <a:xfrm>
            <a:off x="310550" y="6607834"/>
            <a:ext cx="11881449" cy="249372"/>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13" name="Tekstvak 12"/>
          <p:cNvSpPr txBox="1"/>
          <p:nvPr/>
        </p:nvSpPr>
        <p:spPr>
          <a:xfrm>
            <a:off x="684707" y="1899191"/>
            <a:ext cx="5616013" cy="1077218"/>
          </a:xfrm>
          <a:prstGeom prst="rect">
            <a:avLst/>
          </a:prstGeom>
          <a:ln>
            <a:solidFill>
              <a:schemeClr val="accent1"/>
            </a:solidFill>
          </a:ln>
        </p:spPr>
        <p:style>
          <a:lnRef idx="2">
            <a:schemeClr val="accent5"/>
          </a:lnRef>
          <a:fillRef idx="1">
            <a:schemeClr val="lt1"/>
          </a:fillRef>
          <a:effectRef idx="0">
            <a:schemeClr val="accent5"/>
          </a:effectRef>
          <a:fontRef idx="minor">
            <a:schemeClr val="dk1"/>
          </a:fontRef>
        </p:style>
        <p:txBody>
          <a:bodyPr wrap="square">
            <a:spAutoFit/>
          </a:bodyPr>
          <a:lstStyle/>
          <a:p>
            <a:pPr eaLnBrk="1" hangingPunct="1">
              <a:defRPr/>
            </a:pPr>
            <a:r>
              <a:rPr lang="nl-NL" sz="1600" b="1"/>
              <a:t>Toetsen </a:t>
            </a:r>
          </a:p>
          <a:p>
            <a:pPr eaLnBrk="1" hangingPunct="1">
              <a:defRPr/>
            </a:pPr>
            <a:r>
              <a:rPr lang="nl-NL" sz="1600"/>
              <a:t>Dit IBS wordt afgerond met 3 </a:t>
            </a:r>
            <a:r>
              <a:rPr lang="nl-NL" sz="1600" err="1"/>
              <a:t>toetsmomenten</a:t>
            </a:r>
            <a:r>
              <a:rPr lang="nl-NL" sz="1600"/>
              <a:t>: kennistoets, ondernemingsverslag en reflectievideo. In onderstaande tabel is een overzicht van de toetsen weergegeven. </a:t>
            </a:r>
          </a:p>
        </p:txBody>
      </p:sp>
      <p:sp>
        <p:nvSpPr>
          <p:cNvPr id="17" name="Tekstvak 16"/>
          <p:cNvSpPr txBox="1"/>
          <p:nvPr/>
        </p:nvSpPr>
        <p:spPr>
          <a:xfrm>
            <a:off x="6674876" y="1900696"/>
            <a:ext cx="4678922" cy="3293209"/>
          </a:xfrm>
          <a:prstGeom prst="rect">
            <a:avLst/>
          </a:prstGeom>
          <a:ln/>
        </p:spPr>
        <p:style>
          <a:lnRef idx="2">
            <a:schemeClr val="accent5"/>
          </a:lnRef>
          <a:fillRef idx="1">
            <a:schemeClr val="lt1"/>
          </a:fillRef>
          <a:effectRef idx="0">
            <a:schemeClr val="accent5"/>
          </a:effectRef>
          <a:fontRef idx="minor">
            <a:schemeClr val="dk1"/>
          </a:fontRef>
        </p:style>
        <p:txBody>
          <a:bodyPr wrap="square" anchor="t">
            <a:spAutoFit/>
          </a:bodyPr>
          <a:lstStyle/>
          <a:p>
            <a:pPr eaLnBrk="1" hangingPunct="1">
              <a:defRPr/>
            </a:pPr>
            <a:r>
              <a:rPr lang="nl-NL" sz="1600" b="1"/>
              <a:t>Leerdoelen bij dit IBS</a:t>
            </a:r>
          </a:p>
          <a:p>
            <a:pPr marL="342900" indent="-342900">
              <a:buFont typeface="+mj-lt"/>
              <a:buAutoNum type="arabicPeriod"/>
            </a:pPr>
            <a:r>
              <a:rPr lang="nl-NL" sz="1600"/>
              <a:t>Je kunt de basisbegrippen behorende bij deze beroepssituatie uitleggen en toepassen. </a:t>
            </a:r>
            <a:endParaRPr lang="nl-NL" sz="1600">
              <a:cs typeface="Calibri"/>
            </a:endParaRPr>
          </a:p>
          <a:p>
            <a:pPr marL="342900" lvl="0" indent="-342900">
              <a:spcAft>
                <a:spcPts val="0"/>
              </a:spcAft>
              <a:buFont typeface="+mj-lt"/>
              <a:buAutoNum type="arabicPeriod"/>
            </a:pPr>
            <a:r>
              <a:rPr lang="nl-NL" sz="1600"/>
              <a:t>Je kunt Maatschappelijk Verantwoord Ondernemen (MVO). </a:t>
            </a:r>
          </a:p>
          <a:p>
            <a:pPr marL="342900" lvl="0" indent="-342900">
              <a:spcAft>
                <a:spcPts val="0"/>
              </a:spcAft>
              <a:buFont typeface="+mj-lt"/>
              <a:buAutoNum type="arabicPeriod"/>
            </a:pPr>
            <a:r>
              <a:rPr lang="nl-NL" sz="1600"/>
              <a:t>Je kunt een ondernemingsplan schrijven. </a:t>
            </a:r>
          </a:p>
          <a:p>
            <a:pPr marL="342900" lvl="0" indent="-342900">
              <a:spcAft>
                <a:spcPts val="0"/>
              </a:spcAft>
              <a:buFont typeface="+mj-lt"/>
              <a:buAutoNum type="arabicPeriod"/>
            </a:pPr>
            <a:r>
              <a:rPr lang="nl-NL" sz="1600"/>
              <a:t>Je kunt uitleggen hoe je samenwerking en netwerkvorming kunt bevorderen en toepassen op je eigen onderneming. </a:t>
            </a:r>
          </a:p>
          <a:p>
            <a:pPr marL="342900" lvl="0" indent="-342900">
              <a:spcAft>
                <a:spcPts val="0"/>
              </a:spcAft>
              <a:buFont typeface="+mj-lt"/>
              <a:buAutoNum type="arabicPeriod"/>
            </a:pPr>
            <a:r>
              <a:rPr lang="nl-NL" sz="1600"/>
              <a:t>Je kunt reflecteren op je eigen ondernemend handelen. </a:t>
            </a:r>
          </a:p>
          <a:p>
            <a:pPr marL="342900" lvl="0" indent="-342900">
              <a:spcAft>
                <a:spcPts val="0"/>
              </a:spcAft>
              <a:buFont typeface="+mj-lt"/>
              <a:buAutoNum type="arabicPeriod"/>
            </a:pPr>
            <a:r>
              <a:rPr lang="nl-NL" sz="1600"/>
              <a:t>Je kunt het verband aantonen tussen je specialisatie en jouw onderneming. </a:t>
            </a:r>
          </a:p>
        </p:txBody>
      </p:sp>
      <p:graphicFrame>
        <p:nvGraphicFramePr>
          <p:cNvPr id="6" name="Tabel 5"/>
          <p:cNvGraphicFramePr>
            <a:graphicFrameLocks noGrp="1"/>
          </p:cNvGraphicFramePr>
          <p:nvPr>
            <p:extLst>
              <p:ext uri="{D42A27DB-BD31-4B8C-83A1-F6EECF244321}">
                <p14:modId xmlns:p14="http://schemas.microsoft.com/office/powerpoint/2010/main" val="445909396"/>
              </p:ext>
            </p:extLst>
          </p:nvPr>
        </p:nvGraphicFramePr>
        <p:xfrm>
          <a:off x="684707" y="3351526"/>
          <a:ext cx="5616013" cy="3078480"/>
        </p:xfrm>
        <a:graphic>
          <a:graphicData uri="http://schemas.openxmlformats.org/drawingml/2006/table">
            <a:tbl>
              <a:tblPr firstRow="1" bandRow="1">
                <a:tableStyleId>{5940675A-B579-460E-94D1-54222C63F5DA}</a:tableStyleId>
              </a:tblPr>
              <a:tblGrid>
                <a:gridCol w="1413345">
                  <a:extLst>
                    <a:ext uri="{9D8B030D-6E8A-4147-A177-3AD203B41FA5}">
                      <a16:colId xmlns:a16="http://schemas.microsoft.com/office/drawing/2014/main" val="2948095846"/>
                    </a:ext>
                  </a:extLst>
                </a:gridCol>
                <a:gridCol w="1243899">
                  <a:extLst>
                    <a:ext uri="{9D8B030D-6E8A-4147-A177-3AD203B41FA5}">
                      <a16:colId xmlns:a16="http://schemas.microsoft.com/office/drawing/2014/main" val="2488055331"/>
                    </a:ext>
                  </a:extLst>
                </a:gridCol>
                <a:gridCol w="1435365">
                  <a:extLst>
                    <a:ext uri="{9D8B030D-6E8A-4147-A177-3AD203B41FA5}">
                      <a16:colId xmlns:a16="http://schemas.microsoft.com/office/drawing/2014/main" val="2935927962"/>
                    </a:ext>
                  </a:extLst>
                </a:gridCol>
                <a:gridCol w="1523404">
                  <a:extLst>
                    <a:ext uri="{9D8B030D-6E8A-4147-A177-3AD203B41FA5}">
                      <a16:colId xmlns:a16="http://schemas.microsoft.com/office/drawing/2014/main" val="22746699"/>
                    </a:ext>
                  </a:extLst>
                </a:gridCol>
              </a:tblGrid>
              <a:tr h="237369">
                <a:tc>
                  <a:txBody>
                    <a:bodyPr/>
                    <a:lstStyle/>
                    <a:p>
                      <a:r>
                        <a:rPr lang="nl-NL" sz="1400" b="1"/>
                        <a:t>Toetsen</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Kennistoets</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err="1"/>
                        <a:t>Ondernemings</a:t>
                      </a:r>
                      <a:endParaRPr lang="nl-NL" sz="1400"/>
                    </a:p>
                    <a:p>
                      <a:r>
                        <a:rPr lang="nl-NL" sz="1400"/>
                        <a:t>verslag</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reflectievideo</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53968079"/>
                  </a:ext>
                </a:extLst>
              </a:tr>
              <a:tr h="237369">
                <a:tc>
                  <a:txBody>
                    <a:bodyPr/>
                    <a:lstStyle/>
                    <a:p>
                      <a:r>
                        <a:rPr lang="nl-NL" sz="1400" b="1"/>
                        <a:t>Bijbehorende</a:t>
                      </a:r>
                      <a:r>
                        <a:rPr lang="nl-NL" sz="1400" b="1" baseline="0"/>
                        <a:t> leerdoelen</a:t>
                      </a:r>
                      <a:endParaRPr lang="nl-NL" sz="1400" b="1"/>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Nr. 1</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Nr. 2</a:t>
                      </a:r>
                      <a:r>
                        <a:rPr lang="nl-NL" sz="1400" baseline="0"/>
                        <a:t> t/m 4</a:t>
                      </a:r>
                      <a:endParaRPr lang="nl-NL" sz="1400"/>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Nr. 5</a:t>
                      </a:r>
                      <a:r>
                        <a:rPr lang="nl-NL" sz="1400" baseline="0"/>
                        <a:t> t/m 6</a:t>
                      </a:r>
                      <a:endParaRPr lang="nl-NL" sz="1400"/>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2791618041"/>
                  </a:ext>
                </a:extLst>
              </a:tr>
              <a:tr h="237369">
                <a:tc>
                  <a:txBody>
                    <a:bodyPr/>
                    <a:lstStyle/>
                    <a:p>
                      <a:r>
                        <a:rPr lang="nl-NL" sz="1400" b="1"/>
                        <a:t>Duur toets</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1 uur</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n.v.t.</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n.v.t.</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33842235"/>
                  </a:ext>
                </a:extLst>
              </a:tr>
              <a:tr h="237369">
                <a:tc>
                  <a:txBody>
                    <a:bodyPr/>
                    <a:lstStyle/>
                    <a:p>
                      <a:r>
                        <a:rPr lang="nl-NL" sz="1400" b="1"/>
                        <a:t>Weging</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2x</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1x</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1x</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4240098924"/>
                  </a:ext>
                </a:extLst>
              </a:tr>
              <a:tr h="237369">
                <a:tc>
                  <a:txBody>
                    <a:bodyPr/>
                    <a:lstStyle/>
                    <a:p>
                      <a:r>
                        <a:rPr lang="nl-NL" sz="1400" b="1"/>
                        <a:t>Cesuur</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66% =</a:t>
                      </a:r>
                      <a:r>
                        <a:rPr lang="nl-NL" sz="1400" baseline="0"/>
                        <a:t> 5,5 </a:t>
                      </a:r>
                      <a:endParaRPr lang="nl-NL" sz="1400"/>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60%</a:t>
                      </a:r>
                      <a:r>
                        <a:rPr lang="nl-NL" sz="1400" baseline="0"/>
                        <a:t> = 5,5</a:t>
                      </a:r>
                      <a:endParaRPr lang="nl-NL" sz="1400"/>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60%</a:t>
                      </a:r>
                      <a:r>
                        <a:rPr lang="nl-NL" sz="1400" baseline="0"/>
                        <a:t> = 5,5 </a:t>
                      </a:r>
                      <a:endParaRPr lang="nl-NL" sz="1400"/>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4082749802"/>
                  </a:ext>
                </a:extLst>
              </a:tr>
              <a:tr h="237369">
                <a:tc>
                  <a:txBody>
                    <a:bodyPr/>
                    <a:lstStyle/>
                    <a:p>
                      <a:r>
                        <a:rPr lang="nl-NL" sz="1400" b="1"/>
                        <a:t>Resultaat </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Cijfer 1-10 </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400"/>
                        <a:t>Cijfer 1-10 </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400"/>
                        <a:t>Cijfer 1-10 </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1162987609"/>
                  </a:ext>
                </a:extLst>
              </a:tr>
              <a:tr h="237369">
                <a:tc>
                  <a:txBody>
                    <a:bodyPr/>
                    <a:lstStyle/>
                    <a:p>
                      <a:r>
                        <a:rPr lang="nl-NL" sz="1400" b="1"/>
                        <a:t>Plaats</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School</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n.v.t.</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n.v.t.</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2055509403"/>
                  </a:ext>
                </a:extLst>
              </a:tr>
              <a:tr h="237369">
                <a:tc>
                  <a:txBody>
                    <a:bodyPr/>
                    <a:lstStyle/>
                    <a:p>
                      <a:r>
                        <a:rPr lang="nl-NL" sz="1400" b="1"/>
                        <a:t>Samenwerking</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Individueel</a:t>
                      </a:r>
                      <a:r>
                        <a:rPr lang="nl-NL" sz="1400" baseline="0"/>
                        <a:t> </a:t>
                      </a:r>
                      <a:endParaRPr lang="nl-NL" sz="1400"/>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Individueel / Groep</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Individueel</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2023246985"/>
                  </a:ext>
                </a:extLst>
              </a:tr>
            </a:tbl>
          </a:graphicData>
        </a:graphic>
      </p:graphicFrame>
      <p:sp>
        <p:nvSpPr>
          <p:cNvPr id="12" name="Rechthoek 11"/>
          <p:cNvSpPr/>
          <p:nvPr/>
        </p:nvSpPr>
        <p:spPr>
          <a:xfrm>
            <a:off x="10136183" y="6216646"/>
            <a:ext cx="2037737" cy="369332"/>
          </a:xfrm>
          <a:prstGeom prst="rect">
            <a:avLst/>
          </a:prstGeom>
        </p:spPr>
        <p:txBody>
          <a:bodyPr wrap="none">
            <a:spAutoFit/>
          </a:bodyPr>
          <a:lstStyle/>
          <a:p>
            <a:r>
              <a:rPr lang="nl-NL"/>
              <a:t>IBS-SEM-MON-W42</a:t>
            </a:r>
            <a:endParaRPr lang="nl-NL">
              <a:solidFill>
                <a:schemeClr val="bg1">
                  <a:lumMod val="50000"/>
                </a:schemeClr>
              </a:solidFill>
            </a:endParaRPr>
          </a:p>
        </p:txBody>
      </p:sp>
      <p:sp>
        <p:nvSpPr>
          <p:cNvPr id="14" name="Titel 1"/>
          <p:cNvSpPr>
            <a:spLocks noGrp="1"/>
          </p:cNvSpPr>
          <p:nvPr>
            <p:ph type="title"/>
          </p:nvPr>
        </p:nvSpPr>
        <p:spPr/>
        <p:txBody>
          <a:bodyPr>
            <a:normAutofit/>
          </a:bodyPr>
          <a:lstStyle/>
          <a:p>
            <a:r>
              <a:rPr lang="nl-NL"/>
              <a:t>IBS Mijn onderneming</a:t>
            </a:r>
            <a:br>
              <a:rPr lang="nl-NL"/>
            </a:br>
            <a:r>
              <a:rPr lang="nl-NL" sz="3600" i="1"/>
              <a:t>specialisatie Water en energie</a:t>
            </a:r>
          </a:p>
        </p:txBody>
      </p:sp>
    </p:spTree>
    <p:extLst>
      <p:ext uri="{BB962C8B-B14F-4D97-AF65-F5344CB8AC3E}">
        <p14:creationId xmlns:p14="http://schemas.microsoft.com/office/powerpoint/2010/main" val="20523874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3" name="Tijdelijke aanduiding voor inhoud 3"/>
          <p:cNvPicPr>
            <a:picLocks noGrp="1" noChangeAspect="1"/>
          </p:cNvPicPr>
          <p:nvPr>
            <p:ph idx="1"/>
          </p:nvPr>
        </p:nvPicPr>
        <p:blipFill rotWithShape="1">
          <a:blip r:embed="rId2">
            <a:extLst>
              <a:ext uri="{28A0092B-C50C-407E-A947-70E740481C1C}">
                <a14:useLocalDpi xmlns:a14="http://schemas.microsoft.com/office/drawing/2010/main" val="0"/>
              </a:ext>
            </a:extLst>
          </a:blip>
          <a:srcRect t="16612" b="17861"/>
          <a:stretch/>
        </p:blipFill>
        <p:spPr>
          <a:xfrm>
            <a:off x="10459387" y="138233"/>
            <a:ext cx="1573213" cy="772887"/>
          </a:xfrm>
        </p:spPr>
      </p:pic>
      <p:sp>
        <p:nvSpPr>
          <p:cNvPr id="8" name="Rechthoek 7"/>
          <p:cNvSpPr/>
          <p:nvPr/>
        </p:nvSpPr>
        <p:spPr>
          <a:xfrm>
            <a:off x="0" y="0"/>
            <a:ext cx="310551" cy="6858000"/>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9" name="Rechthoek 8"/>
          <p:cNvSpPr/>
          <p:nvPr/>
        </p:nvSpPr>
        <p:spPr>
          <a:xfrm>
            <a:off x="310550" y="6607834"/>
            <a:ext cx="11881449" cy="249372"/>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16" name="Tekstvak 15"/>
          <p:cNvSpPr txBox="1"/>
          <p:nvPr/>
        </p:nvSpPr>
        <p:spPr>
          <a:xfrm>
            <a:off x="6251274" y="1999334"/>
            <a:ext cx="4431625" cy="1569660"/>
          </a:xfrm>
          <a:prstGeom prst="rect">
            <a:avLst/>
          </a:prstGeom>
          <a:ln/>
        </p:spPr>
        <p:style>
          <a:lnRef idx="2">
            <a:schemeClr val="accent5"/>
          </a:lnRef>
          <a:fillRef idx="1">
            <a:schemeClr val="lt1"/>
          </a:fillRef>
          <a:effectRef idx="0">
            <a:schemeClr val="accent5"/>
          </a:effectRef>
          <a:fontRef idx="minor">
            <a:schemeClr val="dk1"/>
          </a:fontRef>
        </p:style>
        <p:txBody>
          <a:bodyPr wrap="square">
            <a:spAutoFit/>
          </a:bodyPr>
          <a:lstStyle/>
          <a:p>
            <a:pPr eaLnBrk="1" hangingPunct="1">
              <a:defRPr/>
            </a:pPr>
            <a:r>
              <a:rPr lang="nl-NL" sz="1600" b="1"/>
              <a:t>Ondernemerschapscompetenties </a:t>
            </a:r>
          </a:p>
          <a:p>
            <a:pPr marL="285750" indent="-285750">
              <a:buFont typeface="Arial" panose="020B0604020202020204" pitchFamily="34" charset="0"/>
              <a:buChar char="•"/>
              <a:defRPr/>
            </a:pPr>
            <a:r>
              <a:rPr lang="nl-NL" sz="1600">
                <a:solidFill>
                  <a:schemeClr val="tx1"/>
                </a:solidFill>
                <a:latin typeface="Calibri" panose="020F0502020204030204" pitchFamily="34" charset="0"/>
              </a:rPr>
              <a:t>Prestatiegericht</a:t>
            </a:r>
          </a:p>
          <a:p>
            <a:pPr marL="285750" indent="-285750">
              <a:buFont typeface="Arial" panose="020B0604020202020204" pitchFamily="34" charset="0"/>
              <a:buChar char="•"/>
              <a:defRPr/>
            </a:pPr>
            <a:r>
              <a:rPr lang="nl-NL" sz="1600">
                <a:solidFill>
                  <a:schemeClr val="tx1"/>
                </a:solidFill>
                <a:latin typeface="Calibri" panose="020F0502020204030204" pitchFamily="34" charset="0"/>
              </a:rPr>
              <a:t>Zelfstandigheid</a:t>
            </a:r>
          </a:p>
          <a:p>
            <a:pPr marL="285750" indent="-285750">
              <a:buFont typeface="Arial" panose="020B0604020202020204" pitchFamily="34" charset="0"/>
              <a:buChar char="•"/>
              <a:defRPr/>
            </a:pPr>
            <a:r>
              <a:rPr lang="nl-NL" sz="1600">
                <a:solidFill>
                  <a:schemeClr val="tx1"/>
                </a:solidFill>
                <a:latin typeface="Calibri" panose="020F0502020204030204" pitchFamily="34" charset="0"/>
              </a:rPr>
              <a:t>Marktgerichtheid</a:t>
            </a:r>
          </a:p>
          <a:p>
            <a:pPr marL="285750" indent="-285750">
              <a:buFont typeface="Arial" panose="020B0604020202020204" pitchFamily="34" charset="0"/>
              <a:buChar char="•"/>
              <a:defRPr/>
            </a:pPr>
            <a:r>
              <a:rPr lang="nl-NL" sz="1600">
                <a:solidFill>
                  <a:schemeClr val="tx1"/>
                </a:solidFill>
                <a:latin typeface="Calibri" panose="020F0502020204030204" pitchFamily="34" charset="0"/>
              </a:rPr>
              <a:t>Empathie</a:t>
            </a:r>
          </a:p>
          <a:p>
            <a:pPr eaLnBrk="1" hangingPunct="1">
              <a:defRPr/>
            </a:pPr>
            <a:endParaRPr lang="nl-NL" sz="1600" b="1"/>
          </a:p>
        </p:txBody>
      </p:sp>
      <p:sp>
        <p:nvSpPr>
          <p:cNvPr id="19" name="Tekstvak 18"/>
          <p:cNvSpPr txBox="1"/>
          <p:nvPr/>
        </p:nvSpPr>
        <p:spPr>
          <a:xfrm>
            <a:off x="845419" y="1998712"/>
            <a:ext cx="4870986" cy="3293209"/>
          </a:xfrm>
          <a:prstGeom prst="rect">
            <a:avLst/>
          </a:prstGeom>
          <a:ln/>
        </p:spPr>
        <p:style>
          <a:lnRef idx="2">
            <a:schemeClr val="accent5"/>
          </a:lnRef>
          <a:fillRef idx="1">
            <a:schemeClr val="lt1"/>
          </a:fillRef>
          <a:effectRef idx="0">
            <a:schemeClr val="accent5"/>
          </a:effectRef>
          <a:fontRef idx="minor">
            <a:schemeClr val="dk1"/>
          </a:fontRef>
        </p:style>
        <p:txBody>
          <a:bodyPr wrap="square">
            <a:spAutoFit/>
          </a:bodyPr>
          <a:lstStyle/>
          <a:p>
            <a:pPr eaLnBrk="1" hangingPunct="1">
              <a:defRPr/>
            </a:pPr>
            <a:r>
              <a:rPr lang="nl-NL" sz="1600" b="1"/>
              <a:t>Leervragen</a:t>
            </a:r>
          </a:p>
          <a:p>
            <a:pPr marL="285750" lvl="0" indent="-285750">
              <a:buFont typeface="Arial" panose="020B0604020202020204" pitchFamily="34" charset="0"/>
              <a:buChar char="•"/>
            </a:pPr>
            <a:r>
              <a:rPr lang="nl-NL" sz="1600">
                <a:solidFill>
                  <a:schemeClr val="tx1"/>
                </a:solidFill>
                <a:latin typeface="Calibri" panose="020F0502020204030204" pitchFamily="34" charset="0"/>
              </a:rPr>
              <a:t>Wat doe je aan MVO?</a:t>
            </a:r>
          </a:p>
          <a:p>
            <a:pPr marL="285750" lvl="0" indent="-285750">
              <a:buFont typeface="Arial" panose="020B0604020202020204" pitchFamily="34" charset="0"/>
              <a:buChar char="•"/>
            </a:pPr>
            <a:r>
              <a:rPr lang="nl-NL" sz="1600">
                <a:solidFill>
                  <a:schemeClr val="tx1"/>
                </a:solidFill>
                <a:latin typeface="Calibri" panose="020F0502020204030204" pitchFamily="34" charset="0"/>
              </a:rPr>
              <a:t>Welke keuzes zijn verantwoord en te onderbouwen?</a:t>
            </a:r>
          </a:p>
          <a:p>
            <a:pPr marL="285750" lvl="0" indent="-285750">
              <a:buFont typeface="Arial" panose="020B0604020202020204" pitchFamily="34" charset="0"/>
              <a:buChar char="•"/>
            </a:pPr>
            <a:r>
              <a:rPr lang="nl-NL" sz="1600">
                <a:solidFill>
                  <a:schemeClr val="tx1"/>
                </a:solidFill>
                <a:latin typeface="Calibri" panose="020F0502020204030204" pitchFamily="34" charset="0"/>
              </a:rPr>
              <a:t>Welke kwaliteitsafspraken gelden er binnen jouw onderneming?</a:t>
            </a:r>
          </a:p>
          <a:p>
            <a:pPr marL="285750" lvl="0" indent="-285750">
              <a:buFont typeface="Arial" panose="020B0604020202020204" pitchFamily="34" charset="0"/>
              <a:buChar char="•"/>
            </a:pPr>
            <a:r>
              <a:rPr lang="nl-NL" sz="1600">
                <a:solidFill>
                  <a:schemeClr val="tx1"/>
                </a:solidFill>
                <a:latin typeface="Calibri" panose="020F0502020204030204" pitchFamily="34" charset="0"/>
              </a:rPr>
              <a:t>Welke doelgroep spreek je aan?</a:t>
            </a:r>
          </a:p>
          <a:p>
            <a:pPr marL="285750" lvl="0" indent="-285750">
              <a:buFont typeface="Arial" panose="020B0604020202020204" pitchFamily="34" charset="0"/>
              <a:buChar char="•"/>
            </a:pPr>
            <a:r>
              <a:rPr lang="nl-NL" sz="1600">
                <a:solidFill>
                  <a:schemeClr val="tx1"/>
                </a:solidFill>
                <a:latin typeface="Calibri" panose="020F0502020204030204" pitchFamily="34" charset="0"/>
              </a:rPr>
              <a:t>Wat maakt jouw product/dienst uniek en van toegevoegde waarde?</a:t>
            </a:r>
          </a:p>
          <a:p>
            <a:pPr marL="285750" lvl="0" indent="-285750">
              <a:buFont typeface="Arial" panose="020B0604020202020204" pitchFamily="34" charset="0"/>
              <a:buChar char="•"/>
            </a:pPr>
            <a:r>
              <a:rPr lang="nl-NL" sz="1600">
                <a:solidFill>
                  <a:schemeClr val="tx1"/>
                </a:solidFill>
                <a:latin typeface="Calibri" panose="020F0502020204030204" pitchFamily="34" charset="0"/>
              </a:rPr>
              <a:t>Hoe zorg je ervoor dat je middelen toereikend zijn? </a:t>
            </a:r>
          </a:p>
          <a:p>
            <a:pPr marL="285750" lvl="0" indent="-285750">
              <a:buFont typeface="Arial" panose="020B0604020202020204" pitchFamily="34" charset="0"/>
              <a:buChar char="•"/>
            </a:pPr>
            <a:r>
              <a:rPr lang="nl-NL" sz="1600">
                <a:solidFill>
                  <a:schemeClr val="tx1"/>
                </a:solidFill>
                <a:latin typeface="Calibri" panose="020F0502020204030204" pitchFamily="34" charset="0"/>
              </a:rPr>
              <a:t>Welke aspecten zijn van belang voor het slagen van je onderneming? </a:t>
            </a:r>
          </a:p>
          <a:p>
            <a:pPr marL="285750" lvl="0" indent="-285750">
              <a:buFont typeface="Arial" panose="020B0604020202020204" pitchFamily="34" charset="0"/>
              <a:buChar char="•"/>
            </a:pPr>
            <a:r>
              <a:rPr lang="nl-NL" sz="1600">
                <a:solidFill>
                  <a:schemeClr val="tx1"/>
                </a:solidFill>
                <a:latin typeface="Calibri" panose="020F0502020204030204" pitchFamily="34" charset="0"/>
              </a:rPr>
              <a:t>Waardoor laat je je inspireren? Zijn er goede voorbeelden? </a:t>
            </a:r>
          </a:p>
        </p:txBody>
      </p:sp>
      <p:pic>
        <p:nvPicPr>
          <p:cNvPr id="3" name="Afbeelding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298948" y="3916333"/>
            <a:ext cx="2690707" cy="2690707"/>
          </a:xfrm>
          <a:prstGeom prst="rect">
            <a:avLst/>
          </a:prstGeom>
        </p:spPr>
      </p:pic>
      <p:sp>
        <p:nvSpPr>
          <p:cNvPr id="12" name="Rechthoek 11"/>
          <p:cNvSpPr/>
          <p:nvPr/>
        </p:nvSpPr>
        <p:spPr>
          <a:xfrm>
            <a:off x="10136183" y="6216646"/>
            <a:ext cx="2037737" cy="369332"/>
          </a:xfrm>
          <a:prstGeom prst="rect">
            <a:avLst/>
          </a:prstGeom>
        </p:spPr>
        <p:txBody>
          <a:bodyPr wrap="none">
            <a:spAutoFit/>
          </a:bodyPr>
          <a:lstStyle/>
          <a:p>
            <a:r>
              <a:rPr lang="nl-NL"/>
              <a:t>IBS-SEM-MON-W42</a:t>
            </a:r>
            <a:endParaRPr lang="nl-NL">
              <a:solidFill>
                <a:schemeClr val="bg1">
                  <a:lumMod val="50000"/>
                </a:schemeClr>
              </a:solidFill>
            </a:endParaRPr>
          </a:p>
        </p:txBody>
      </p:sp>
      <p:sp>
        <p:nvSpPr>
          <p:cNvPr id="11" name="Titel 1"/>
          <p:cNvSpPr>
            <a:spLocks noGrp="1"/>
          </p:cNvSpPr>
          <p:nvPr>
            <p:ph type="title"/>
          </p:nvPr>
        </p:nvSpPr>
        <p:spPr/>
        <p:txBody>
          <a:bodyPr>
            <a:normAutofit/>
          </a:bodyPr>
          <a:lstStyle/>
          <a:p>
            <a:r>
              <a:rPr lang="nl-NL"/>
              <a:t>IBS Mijn onderneming</a:t>
            </a:r>
            <a:br>
              <a:rPr lang="nl-NL"/>
            </a:br>
            <a:r>
              <a:rPr lang="nl-NL" sz="3600" i="1"/>
              <a:t>specialisatie Water en energie</a:t>
            </a:r>
          </a:p>
        </p:txBody>
      </p:sp>
    </p:spTree>
    <p:extLst>
      <p:ext uri="{BB962C8B-B14F-4D97-AF65-F5344CB8AC3E}">
        <p14:creationId xmlns:p14="http://schemas.microsoft.com/office/powerpoint/2010/main" val="28989021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Afbeelding 1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737599" y="4872361"/>
            <a:ext cx="1398584" cy="1734679"/>
          </a:xfrm>
          <a:prstGeom prst="rect">
            <a:avLst/>
          </a:prstGeom>
        </p:spPr>
      </p:pic>
      <p:pic>
        <p:nvPicPr>
          <p:cNvPr id="10243" name="Tijdelijke aanduiding voor inhoud 3"/>
          <p:cNvPicPr>
            <a:picLocks noGrp="1" noChangeAspect="1"/>
          </p:cNvPicPr>
          <p:nvPr>
            <p:ph idx="1"/>
          </p:nvPr>
        </p:nvPicPr>
        <p:blipFill rotWithShape="1">
          <a:blip r:embed="rId3">
            <a:extLst>
              <a:ext uri="{28A0092B-C50C-407E-A947-70E740481C1C}">
                <a14:useLocalDpi xmlns:a14="http://schemas.microsoft.com/office/drawing/2010/main" val="0"/>
              </a:ext>
            </a:extLst>
          </a:blip>
          <a:srcRect t="16612" b="17861"/>
          <a:stretch/>
        </p:blipFill>
        <p:spPr>
          <a:xfrm>
            <a:off x="10459387" y="138233"/>
            <a:ext cx="1573213" cy="772887"/>
          </a:xfrm>
        </p:spPr>
      </p:pic>
      <p:sp>
        <p:nvSpPr>
          <p:cNvPr id="8" name="Rechthoek 7"/>
          <p:cNvSpPr/>
          <p:nvPr/>
        </p:nvSpPr>
        <p:spPr>
          <a:xfrm>
            <a:off x="0" y="0"/>
            <a:ext cx="310551" cy="6858000"/>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9" name="Rechthoek 8"/>
          <p:cNvSpPr/>
          <p:nvPr/>
        </p:nvSpPr>
        <p:spPr>
          <a:xfrm>
            <a:off x="310550" y="6607834"/>
            <a:ext cx="11881449" cy="249372"/>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12" name="Tekstvak 9"/>
          <p:cNvSpPr txBox="1">
            <a:spLocks noChangeArrowheads="1"/>
          </p:cNvSpPr>
          <p:nvPr/>
        </p:nvSpPr>
        <p:spPr bwMode="auto">
          <a:xfrm>
            <a:off x="1110291" y="1917580"/>
            <a:ext cx="4820886" cy="2339102"/>
          </a:xfrm>
          <a:prstGeom prst="rect">
            <a:avLst/>
          </a:prstGeom>
          <a:ln>
            <a:headEnd/>
            <a:tailEnd/>
          </a:ln>
        </p:spPr>
        <p:style>
          <a:lnRef idx="2">
            <a:schemeClr val="accent5"/>
          </a:lnRef>
          <a:fillRef idx="1">
            <a:schemeClr val="lt1"/>
          </a:fillRef>
          <a:effectRef idx="0">
            <a:schemeClr val="accent5"/>
          </a:effectRef>
          <a:fontRef idx="minor">
            <a:schemeClr val="dk1"/>
          </a:fontRef>
        </p:style>
        <p:txBody>
          <a:bodyPr wrap="square" anchor="t">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nl-NL" altLang="nl-NL" sz="1800" b="1">
                <a:solidFill>
                  <a:schemeClr val="accent5"/>
                </a:solidFill>
                <a:latin typeface="+mn-lt"/>
              </a:rPr>
              <a:t>Kennistoets</a:t>
            </a:r>
          </a:p>
          <a:p>
            <a:pPr eaLnBrk="1" hangingPunct="1">
              <a:spcBef>
                <a:spcPct val="0"/>
              </a:spcBef>
              <a:buFontTx/>
              <a:buNone/>
            </a:pPr>
            <a:endParaRPr lang="nl-NL" altLang="nl-NL" sz="1600">
              <a:latin typeface="+mn-lt"/>
            </a:endParaRPr>
          </a:p>
          <a:p>
            <a:pPr>
              <a:spcBef>
                <a:spcPct val="0"/>
              </a:spcBef>
              <a:buFontTx/>
              <a:buNone/>
            </a:pPr>
            <a:r>
              <a:rPr lang="nl-NL" altLang="nl-NL" sz="1600">
                <a:latin typeface="+mn-lt"/>
              </a:rPr>
              <a:t>De kennistoets gaat over de theorie die betrekking heeft op deze IBS.  In deze kennistoets wordt leerdoel 1 getoetst. Bij dit leerdoel horen verschillende succescriteria. </a:t>
            </a:r>
            <a:endParaRPr lang="nl-NL" altLang="nl-NL" sz="1600">
              <a:latin typeface="+mn-lt"/>
              <a:cs typeface="Calibri"/>
            </a:endParaRPr>
          </a:p>
          <a:p>
            <a:pPr eaLnBrk="1" hangingPunct="1">
              <a:spcBef>
                <a:spcPct val="0"/>
              </a:spcBef>
              <a:buFontTx/>
              <a:buNone/>
            </a:pPr>
            <a:endParaRPr lang="nl-NL" altLang="nl-NL" sz="1600">
              <a:latin typeface="+mn-lt"/>
            </a:endParaRPr>
          </a:p>
          <a:p>
            <a:pPr eaLnBrk="1" hangingPunct="1">
              <a:spcBef>
                <a:spcPct val="0"/>
              </a:spcBef>
              <a:buFontTx/>
              <a:buNone/>
            </a:pPr>
            <a:r>
              <a:rPr lang="nl-NL" altLang="nl-NL" sz="1600">
                <a:latin typeface="+mn-lt"/>
              </a:rPr>
              <a:t>De vragen zullen gaan over deze succescriteria. Leer hiervoor met de aangeboden lessen en bronnen. </a:t>
            </a:r>
          </a:p>
        </p:txBody>
      </p:sp>
      <p:sp>
        <p:nvSpPr>
          <p:cNvPr id="10" name="Tekstvak 9"/>
          <p:cNvSpPr txBox="1">
            <a:spLocks noChangeArrowheads="1"/>
          </p:cNvSpPr>
          <p:nvPr/>
        </p:nvSpPr>
        <p:spPr bwMode="auto">
          <a:xfrm>
            <a:off x="6539007" y="1921559"/>
            <a:ext cx="4861007" cy="2308324"/>
          </a:xfrm>
          <a:prstGeom prst="rect">
            <a:avLst/>
          </a:prstGeom>
          <a:ln>
            <a:headEnd/>
            <a:tailEnd/>
          </a:ln>
        </p:spPr>
        <p:style>
          <a:lnRef idx="2">
            <a:schemeClr val="accent5"/>
          </a:lnRef>
          <a:fillRef idx="1">
            <a:schemeClr val="lt1"/>
          </a:fillRef>
          <a:effectRef idx="0">
            <a:schemeClr val="accent5"/>
          </a:effectRef>
          <a:fontRef idx="minor">
            <a:schemeClr val="dk1"/>
          </a:fontRef>
        </p:style>
        <p:txBody>
          <a:bodyPr wrap="square" anchor="t">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None/>
            </a:pPr>
            <a:r>
              <a:rPr lang="nl-NL" altLang="nl-NL" sz="1600" b="1">
                <a:latin typeface="+mn-lt"/>
              </a:rPr>
              <a:t>Succescriteria leerdoel 1</a:t>
            </a:r>
          </a:p>
          <a:p>
            <a:pPr>
              <a:spcBef>
                <a:spcPts val="0"/>
              </a:spcBef>
              <a:buNone/>
            </a:pPr>
            <a:r>
              <a:rPr lang="nl-NL" sz="1600">
                <a:latin typeface="+mn-lt"/>
              </a:rPr>
              <a:t>1.1  Je kunt de aangeboden begrippen voor de specialisatie Water en energie uitleggen en toepassen.</a:t>
            </a:r>
            <a:endParaRPr lang="nl-NL" sz="1600">
              <a:latin typeface="+mn-lt"/>
              <a:cs typeface="Calibri"/>
            </a:endParaRPr>
          </a:p>
          <a:p>
            <a:pPr>
              <a:spcBef>
                <a:spcPts val="0"/>
              </a:spcBef>
              <a:buNone/>
            </a:pPr>
            <a:r>
              <a:rPr lang="nl-NL" sz="1600">
                <a:latin typeface="+mn-lt"/>
              </a:rPr>
              <a:t>1.2  Je kunt de aangeboden begrippen voor het onderdeel ‘</a:t>
            </a:r>
            <a:r>
              <a:rPr lang="nl-NL" sz="1600" err="1">
                <a:latin typeface="+mn-lt"/>
              </a:rPr>
              <a:t>people</a:t>
            </a:r>
            <a:r>
              <a:rPr lang="nl-NL" sz="1600">
                <a:latin typeface="+mn-lt"/>
              </a:rPr>
              <a:t>’ uitleggen en toepassen.</a:t>
            </a:r>
            <a:endParaRPr lang="nl-NL" sz="1600">
              <a:latin typeface="+mn-lt"/>
              <a:cs typeface="Calibri"/>
            </a:endParaRPr>
          </a:p>
          <a:p>
            <a:pPr>
              <a:spcBef>
                <a:spcPts val="0"/>
              </a:spcBef>
              <a:buNone/>
            </a:pPr>
            <a:r>
              <a:rPr lang="nl-NL" sz="1600">
                <a:latin typeface="+mn-lt"/>
              </a:rPr>
              <a:t>1.3  Je kunt de aangeboden begrippen voor het onderdeel ‘</a:t>
            </a:r>
            <a:r>
              <a:rPr lang="nl-NL" sz="1600" err="1">
                <a:latin typeface="+mn-lt"/>
              </a:rPr>
              <a:t>planet</a:t>
            </a:r>
            <a:r>
              <a:rPr lang="nl-NL" sz="1600">
                <a:latin typeface="+mn-lt"/>
              </a:rPr>
              <a:t>’ uitleggen en toepassen.</a:t>
            </a:r>
            <a:endParaRPr lang="nl-NL" sz="1600">
              <a:latin typeface="+mn-lt"/>
              <a:cs typeface="Calibri"/>
            </a:endParaRPr>
          </a:p>
          <a:p>
            <a:pPr>
              <a:spcBef>
                <a:spcPts val="0"/>
              </a:spcBef>
              <a:buNone/>
            </a:pPr>
            <a:r>
              <a:rPr lang="nl-NL" sz="1600">
                <a:latin typeface="+mn-lt"/>
              </a:rPr>
              <a:t>1.4  Je kunt de aangeboden begrippen voor het onderdeel ‘</a:t>
            </a:r>
            <a:r>
              <a:rPr lang="nl-NL" sz="1600" err="1">
                <a:latin typeface="+mn-lt"/>
              </a:rPr>
              <a:t>profit</a:t>
            </a:r>
            <a:r>
              <a:rPr lang="nl-NL" sz="1600">
                <a:latin typeface="+mn-lt"/>
              </a:rPr>
              <a:t>’ uitleggen en toepassen.</a:t>
            </a:r>
            <a:endParaRPr lang="nl-NL" sz="1600">
              <a:latin typeface="+mn-lt"/>
              <a:cs typeface="Calibri"/>
            </a:endParaRPr>
          </a:p>
        </p:txBody>
      </p:sp>
      <p:sp>
        <p:nvSpPr>
          <p:cNvPr id="13" name="Rechthoek 12"/>
          <p:cNvSpPr/>
          <p:nvPr/>
        </p:nvSpPr>
        <p:spPr>
          <a:xfrm>
            <a:off x="10136183" y="6216646"/>
            <a:ext cx="2037737" cy="369332"/>
          </a:xfrm>
          <a:prstGeom prst="rect">
            <a:avLst/>
          </a:prstGeom>
        </p:spPr>
        <p:txBody>
          <a:bodyPr wrap="none">
            <a:spAutoFit/>
          </a:bodyPr>
          <a:lstStyle/>
          <a:p>
            <a:r>
              <a:rPr lang="nl-NL"/>
              <a:t>IBS-SEM-MON-W42</a:t>
            </a:r>
            <a:endParaRPr lang="nl-NL">
              <a:solidFill>
                <a:schemeClr val="bg1">
                  <a:lumMod val="50000"/>
                </a:schemeClr>
              </a:solidFill>
            </a:endParaRPr>
          </a:p>
        </p:txBody>
      </p:sp>
      <p:sp>
        <p:nvSpPr>
          <p:cNvPr id="11" name="Titel 1"/>
          <p:cNvSpPr>
            <a:spLocks noGrp="1"/>
          </p:cNvSpPr>
          <p:nvPr>
            <p:ph type="title"/>
          </p:nvPr>
        </p:nvSpPr>
        <p:spPr/>
        <p:txBody>
          <a:bodyPr>
            <a:normAutofit/>
          </a:bodyPr>
          <a:lstStyle/>
          <a:p>
            <a:r>
              <a:rPr lang="nl-NL"/>
              <a:t>IBS Mijn onderneming</a:t>
            </a:r>
            <a:br>
              <a:rPr lang="nl-NL"/>
            </a:br>
            <a:r>
              <a:rPr lang="nl-NL" sz="3600" i="1"/>
              <a:t>specialisatie Water en energie</a:t>
            </a:r>
          </a:p>
        </p:txBody>
      </p:sp>
    </p:spTree>
    <p:extLst>
      <p:ext uri="{BB962C8B-B14F-4D97-AF65-F5344CB8AC3E}">
        <p14:creationId xmlns:p14="http://schemas.microsoft.com/office/powerpoint/2010/main" val="838920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hthoek 5"/>
          <p:cNvSpPr/>
          <p:nvPr/>
        </p:nvSpPr>
        <p:spPr>
          <a:xfrm>
            <a:off x="0" y="0"/>
            <a:ext cx="310551" cy="6858000"/>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7" name="Rechthoek 6"/>
          <p:cNvSpPr/>
          <p:nvPr/>
        </p:nvSpPr>
        <p:spPr>
          <a:xfrm>
            <a:off x="310550" y="6607834"/>
            <a:ext cx="11881449" cy="249372"/>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8" name="Tekstvak 9"/>
          <p:cNvSpPr txBox="1">
            <a:spLocks noChangeArrowheads="1"/>
          </p:cNvSpPr>
          <p:nvPr/>
        </p:nvSpPr>
        <p:spPr bwMode="auto">
          <a:xfrm>
            <a:off x="554743" y="1329878"/>
            <a:ext cx="4948910" cy="1015663"/>
          </a:xfrm>
          <a:prstGeom prst="rect">
            <a:avLst/>
          </a:prstGeom>
          <a:ln>
            <a:headEnd/>
            <a:tailEnd/>
          </a:ln>
        </p:spPr>
        <p:style>
          <a:lnRef idx="2">
            <a:schemeClr val="accent5"/>
          </a:lnRef>
          <a:fillRef idx="1">
            <a:schemeClr val="lt1"/>
          </a:fillRef>
          <a:effectRef idx="0">
            <a:schemeClr val="accent5"/>
          </a:effectRef>
          <a:fontRef idx="minor">
            <a:schemeClr val="dk1"/>
          </a:fontRef>
        </p:style>
        <p:txBody>
          <a:bodyPr wrap="square" anchor="t">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nl-NL" altLang="nl-NL" sz="1800" b="1">
                <a:solidFill>
                  <a:schemeClr val="accent5"/>
                </a:solidFill>
                <a:latin typeface="+mn-lt"/>
              </a:rPr>
              <a:t>Ondernemingsverslag</a:t>
            </a:r>
          </a:p>
          <a:p>
            <a:pPr>
              <a:spcBef>
                <a:spcPct val="0"/>
              </a:spcBef>
              <a:buNone/>
            </a:pPr>
            <a:r>
              <a:rPr lang="nl-NL" altLang="nl-NL" sz="1400">
                <a:latin typeface="+mn-lt"/>
              </a:rPr>
              <a:t>Het ondernemingsverslag maak je over je onderneming</a:t>
            </a:r>
            <a:r>
              <a:rPr lang="nl-NL" sz="1400"/>
              <a:t>. </a:t>
            </a:r>
            <a:r>
              <a:rPr lang="nl-NL" altLang="nl-NL" sz="1400"/>
              <a:t>Met dit ondernemingsverslag </a:t>
            </a:r>
            <a:r>
              <a:rPr lang="nl-NL" altLang="nl-NL" sz="1400">
                <a:latin typeface="+mn-lt"/>
              </a:rPr>
              <a:t>worden leerdoelen 2 t/m 4 getoetst. Bij deze leerdoelen horen verschillende succescriteria. </a:t>
            </a:r>
          </a:p>
        </p:txBody>
      </p:sp>
      <p:sp>
        <p:nvSpPr>
          <p:cNvPr id="9" name="Tekstvak 8"/>
          <p:cNvSpPr txBox="1"/>
          <p:nvPr/>
        </p:nvSpPr>
        <p:spPr>
          <a:xfrm>
            <a:off x="554743" y="2735026"/>
            <a:ext cx="4948910" cy="3354765"/>
          </a:xfrm>
          <a:prstGeom prst="rect">
            <a:avLst/>
          </a:prstGeom>
          <a:ln>
            <a:headEnd/>
            <a:tailEnd/>
          </a:ln>
        </p:spPr>
        <p:style>
          <a:lnRef idx="2">
            <a:schemeClr val="accent5"/>
          </a:lnRef>
          <a:fillRef idx="1">
            <a:schemeClr val="lt1"/>
          </a:fillRef>
          <a:effectRef idx="0">
            <a:schemeClr val="accent5"/>
          </a:effectRef>
          <a:fontRef idx="minor">
            <a:schemeClr val="dk1"/>
          </a:fontRef>
        </p:style>
        <p:txBody>
          <a:bodyPr wrap="square">
            <a:spAutoFit/>
          </a:bodyPr>
          <a:lstStyle>
            <a:defPPr>
              <a:defRPr lang="nl-NL"/>
            </a:defPPr>
            <a:lvl1pPr>
              <a:spcBef>
                <a:spcPct val="0"/>
              </a:spcBef>
              <a:buFont typeface="Arial" panose="020B0604020202020204" pitchFamily="34" charset="0"/>
              <a:buNone/>
              <a:defRPr sz="1600" b="1"/>
            </a:lvl1pPr>
            <a:lvl2pPr marL="742950" indent="-285750">
              <a:spcBef>
                <a:spcPct val="20000"/>
              </a:spcBef>
              <a:buFont typeface="Arial" panose="020B0604020202020204" pitchFamily="34" charset="0"/>
              <a:buChar char="–"/>
              <a:defRPr sz="2800">
                <a:latin typeface="Calibri" panose="020F0502020204030204" pitchFamily="34" charset="0"/>
              </a:defRPr>
            </a:lvl2pPr>
            <a:lvl3pPr marL="1143000" indent="-228600">
              <a:spcBef>
                <a:spcPct val="20000"/>
              </a:spcBef>
              <a:buFont typeface="Arial" panose="020B0604020202020204" pitchFamily="34" charset="0"/>
              <a:buChar char="•"/>
              <a:defRPr sz="2400">
                <a:latin typeface="Calibri" panose="020F0502020204030204" pitchFamily="34" charset="0"/>
              </a:defRPr>
            </a:lvl3pPr>
            <a:lvl4pPr marL="1600200" indent="-228600">
              <a:spcBef>
                <a:spcPct val="20000"/>
              </a:spcBef>
              <a:buFont typeface="Arial" panose="020B0604020202020204" pitchFamily="34" charset="0"/>
              <a:buChar char="–"/>
              <a:defRPr sz="2000">
                <a:latin typeface="Calibri" panose="020F0502020204030204" pitchFamily="34" charset="0"/>
              </a:defRPr>
            </a:lvl4pPr>
            <a:lvl5pPr marL="2057400" indent="-228600">
              <a:spcBef>
                <a:spcPct val="20000"/>
              </a:spcBef>
              <a:buFont typeface="Arial" panose="020B0604020202020204" pitchFamily="34" charset="0"/>
              <a:buChar char="»"/>
              <a:defRPr sz="2000">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latin typeface="Calibri" panose="020F0502020204030204" pitchFamily="34" charset="0"/>
              </a:defRPr>
            </a:lvl9pPr>
          </a:lstStyle>
          <a:p>
            <a:pPr>
              <a:spcBef>
                <a:spcPct val="20000"/>
              </a:spcBef>
            </a:pPr>
            <a:r>
              <a:rPr lang="nl-NL">
                <a:solidFill>
                  <a:schemeClr val="tx1"/>
                </a:solidFill>
              </a:rPr>
              <a:t>Succescriteria leerdoel 2</a:t>
            </a:r>
          </a:p>
          <a:p>
            <a:pPr>
              <a:spcBef>
                <a:spcPts val="0"/>
              </a:spcBef>
            </a:pPr>
            <a:r>
              <a:rPr lang="nl-NL" sz="1400" b="0">
                <a:solidFill>
                  <a:schemeClr val="tx1"/>
                </a:solidFill>
              </a:rPr>
              <a:t>2.1 Je kunt motiveren welke keuzes je gemaakt hebt </a:t>
            </a:r>
            <a:r>
              <a:rPr lang="nl-NL" sz="1400" b="0" err="1">
                <a:solidFill>
                  <a:schemeClr val="tx1"/>
                </a:solidFill>
              </a:rPr>
              <a:t>mbt</a:t>
            </a:r>
            <a:r>
              <a:rPr lang="nl-NL" sz="1400" b="0">
                <a:solidFill>
                  <a:schemeClr val="tx1"/>
                </a:solidFill>
              </a:rPr>
              <a:t> duurzame ontwikkeling.</a:t>
            </a:r>
          </a:p>
          <a:p>
            <a:pPr>
              <a:spcBef>
                <a:spcPts val="0"/>
              </a:spcBef>
            </a:pPr>
            <a:r>
              <a:rPr lang="nl-NL" sz="1400" b="0">
                <a:solidFill>
                  <a:schemeClr val="tx1"/>
                </a:solidFill>
              </a:rPr>
              <a:t>2.2.Je kunt de verschillende componenten van duurzame ontwikkeling aan de hand van concrete voorbeelden binnen je bedrijf toelichten.</a:t>
            </a:r>
          </a:p>
          <a:p>
            <a:pPr>
              <a:spcBef>
                <a:spcPts val="0"/>
              </a:spcBef>
            </a:pPr>
            <a:r>
              <a:rPr lang="nl-NL" sz="1400" b="0">
                <a:solidFill>
                  <a:schemeClr val="tx1"/>
                </a:solidFill>
              </a:rPr>
              <a:t>2.3 Je kunt minimaal 5 voorbeelden geven van bedrijven die ondernemen volgens het nieuwe economie principe.</a:t>
            </a:r>
          </a:p>
          <a:p>
            <a:pPr>
              <a:spcBef>
                <a:spcPts val="0"/>
              </a:spcBef>
            </a:pPr>
            <a:r>
              <a:rPr lang="nl-NL" sz="1400" b="0">
                <a:solidFill>
                  <a:schemeClr val="tx1"/>
                </a:solidFill>
              </a:rPr>
              <a:t>2.4. Je kunt 3 dillema`s beschrijven als het gaat om MVO binnen jullie onderneming.</a:t>
            </a:r>
          </a:p>
          <a:p>
            <a:pPr>
              <a:spcBef>
                <a:spcPts val="0"/>
              </a:spcBef>
            </a:pPr>
            <a:r>
              <a:rPr lang="nl-NL" sz="1400" b="0">
                <a:solidFill>
                  <a:schemeClr val="tx1"/>
                </a:solidFill>
              </a:rPr>
              <a:t>2.5 Je kunt minimaal 3 MVO scenario`s uitwerken van een bedrijfsstrategie en de gemaakte keuze verantwoorden.</a:t>
            </a:r>
          </a:p>
          <a:p>
            <a:pPr>
              <a:spcBef>
                <a:spcPts val="0"/>
              </a:spcBef>
            </a:pPr>
            <a:r>
              <a:rPr lang="nl-NL" sz="1400" b="0">
                <a:solidFill>
                  <a:schemeClr val="tx1"/>
                </a:solidFill>
              </a:rPr>
              <a:t>2.6 Je kunt het verband leggen tussen de aangeboden theorie over MVO en de thema`s waarop gefocust is binnen de onderneming. </a:t>
            </a:r>
          </a:p>
        </p:txBody>
      </p:sp>
      <p:sp>
        <p:nvSpPr>
          <p:cNvPr id="10" name="Tekstvak 9"/>
          <p:cNvSpPr txBox="1">
            <a:spLocks noChangeArrowheads="1"/>
          </p:cNvSpPr>
          <p:nvPr/>
        </p:nvSpPr>
        <p:spPr bwMode="auto">
          <a:xfrm>
            <a:off x="5939288" y="1329878"/>
            <a:ext cx="6002324" cy="2492990"/>
          </a:xfrm>
          <a:prstGeom prst="rect">
            <a:avLst/>
          </a:prstGeom>
          <a:ln>
            <a:headEnd/>
            <a:tailEnd/>
          </a:ln>
        </p:spPr>
        <p:style>
          <a:lnRef idx="2">
            <a:schemeClr val="accent5"/>
          </a:lnRef>
          <a:fillRef idx="1">
            <a:schemeClr val="lt1"/>
          </a:fillRef>
          <a:effectRef idx="0">
            <a:schemeClr val="accent5"/>
          </a:effectRef>
          <a:fontRef idx="minor">
            <a:schemeClr val="dk1"/>
          </a:fontRef>
        </p:style>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None/>
            </a:pPr>
            <a:r>
              <a:rPr lang="nl-NL" altLang="nl-NL" sz="1600" b="1">
                <a:latin typeface="+mn-lt"/>
              </a:rPr>
              <a:t>Succescriteria leerdoel 3</a:t>
            </a:r>
          </a:p>
          <a:p>
            <a:pPr>
              <a:spcBef>
                <a:spcPts val="0"/>
              </a:spcBef>
              <a:spcAft>
                <a:spcPts val="0"/>
              </a:spcAft>
              <a:buNone/>
            </a:pPr>
            <a:r>
              <a:rPr lang="nl-NL" sz="1400"/>
              <a:t>3.1 Je kunt minimaal 5 </a:t>
            </a:r>
            <a:r>
              <a:rPr lang="nl-NL" sz="1400" err="1"/>
              <a:t>USP`s</a:t>
            </a:r>
            <a:r>
              <a:rPr lang="nl-NL" sz="1400"/>
              <a:t> van je bedrijf omschrijven.</a:t>
            </a:r>
          </a:p>
          <a:p>
            <a:pPr>
              <a:spcBef>
                <a:spcPts val="0"/>
              </a:spcBef>
              <a:spcAft>
                <a:spcPts val="0"/>
              </a:spcAft>
              <a:buNone/>
            </a:pPr>
            <a:r>
              <a:rPr lang="nl-NL" sz="1400"/>
              <a:t>3.2 Je kunt de verschillende onderdelen van een ondernemingsplan in een rapport verwerken.</a:t>
            </a:r>
          </a:p>
          <a:p>
            <a:pPr>
              <a:spcBef>
                <a:spcPts val="0"/>
              </a:spcBef>
              <a:spcAft>
                <a:spcPts val="0"/>
              </a:spcAft>
              <a:buNone/>
            </a:pPr>
            <a:r>
              <a:rPr lang="nl-NL" sz="1400"/>
              <a:t>3.3 Je kunt je ondernemingsplan in een BMC samenvatten.</a:t>
            </a:r>
          </a:p>
          <a:p>
            <a:pPr>
              <a:spcBef>
                <a:spcPts val="0"/>
              </a:spcBef>
              <a:spcAft>
                <a:spcPts val="0"/>
              </a:spcAft>
              <a:buNone/>
            </a:pPr>
            <a:r>
              <a:rPr lang="nl-NL" sz="1400"/>
              <a:t>3.4 Je kunt een product/dienst ontwikkelen die inspeelt op de ontwikkelingen in de maatschappij en motiveren waarom je deze keuzes gemaakt hebt.</a:t>
            </a:r>
          </a:p>
          <a:p>
            <a:pPr>
              <a:spcBef>
                <a:spcPts val="0"/>
              </a:spcBef>
              <a:spcAft>
                <a:spcPts val="0"/>
              </a:spcAft>
              <a:buNone/>
            </a:pPr>
            <a:r>
              <a:rPr lang="nl-NL" sz="1400"/>
              <a:t>3.5 Je kunt 2 mogelijkheden aangeven hoe de organisatie gefinancierd zou kunnen worden.</a:t>
            </a:r>
          </a:p>
          <a:p>
            <a:pPr>
              <a:spcBef>
                <a:spcPts val="0"/>
              </a:spcBef>
              <a:spcAft>
                <a:spcPts val="0"/>
              </a:spcAft>
              <a:buNone/>
            </a:pPr>
            <a:r>
              <a:rPr lang="nl-NL" sz="1400"/>
              <a:t>3.6 Je kunt omschrijven welke rechtsvorm het meest passend is voor de onderneming.</a:t>
            </a:r>
          </a:p>
        </p:txBody>
      </p:sp>
      <p:sp>
        <p:nvSpPr>
          <p:cNvPr id="13" name="Rechthoek 12"/>
          <p:cNvSpPr/>
          <p:nvPr/>
        </p:nvSpPr>
        <p:spPr>
          <a:xfrm>
            <a:off x="10136183" y="6216646"/>
            <a:ext cx="2037737" cy="369332"/>
          </a:xfrm>
          <a:prstGeom prst="rect">
            <a:avLst/>
          </a:prstGeom>
        </p:spPr>
        <p:txBody>
          <a:bodyPr wrap="none">
            <a:spAutoFit/>
          </a:bodyPr>
          <a:lstStyle/>
          <a:p>
            <a:r>
              <a:rPr lang="nl-NL"/>
              <a:t>IBS-SEM-MON-W42</a:t>
            </a:r>
            <a:endParaRPr lang="nl-NL">
              <a:solidFill>
                <a:schemeClr val="bg1">
                  <a:lumMod val="50000"/>
                </a:schemeClr>
              </a:solidFill>
            </a:endParaRPr>
          </a:p>
        </p:txBody>
      </p:sp>
      <p:sp>
        <p:nvSpPr>
          <p:cNvPr id="11" name="Titel 1"/>
          <p:cNvSpPr>
            <a:spLocks noGrp="1"/>
          </p:cNvSpPr>
          <p:nvPr>
            <p:ph type="title"/>
          </p:nvPr>
        </p:nvSpPr>
        <p:spPr>
          <a:xfrm>
            <a:off x="746185" y="40127"/>
            <a:ext cx="10515600" cy="1325563"/>
          </a:xfrm>
        </p:spPr>
        <p:txBody>
          <a:bodyPr>
            <a:normAutofit/>
          </a:bodyPr>
          <a:lstStyle/>
          <a:p>
            <a:r>
              <a:rPr lang="nl-NL"/>
              <a:t>IBS Mijn onderneming</a:t>
            </a:r>
            <a:br>
              <a:rPr lang="nl-NL"/>
            </a:br>
            <a:r>
              <a:rPr lang="nl-NL" sz="3600" i="1"/>
              <a:t>specialisatie Water en energie</a:t>
            </a:r>
          </a:p>
        </p:txBody>
      </p:sp>
      <p:sp>
        <p:nvSpPr>
          <p:cNvPr id="12" name="Tijdelijke aanduiding voor inhoud 5"/>
          <p:cNvSpPr txBox="1">
            <a:spLocks noGrp="1" noChangeArrowheads="1"/>
          </p:cNvSpPr>
          <p:nvPr>
            <p:ph idx="1"/>
          </p:nvPr>
        </p:nvSpPr>
        <p:spPr bwMode="auto">
          <a:xfrm>
            <a:off x="5939288" y="4030766"/>
            <a:ext cx="6002323" cy="2059025"/>
          </a:xfrm>
          <a:prstGeom prst="rect">
            <a:avLst/>
          </a:prstGeom>
          <a:ln>
            <a:headEnd/>
            <a:tailEnd/>
          </a:ln>
        </p:spPr>
        <p:style>
          <a:lnRef idx="2">
            <a:schemeClr val="accent5"/>
          </a:lnRef>
          <a:fillRef idx="1">
            <a:schemeClr val="lt1"/>
          </a:fillRef>
          <a:effectRef idx="0">
            <a:schemeClr val="accent5"/>
          </a:effectRef>
          <a:fontRef idx="minor">
            <a:schemeClr val="dk1"/>
          </a:fontRef>
        </p:style>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None/>
            </a:pPr>
            <a:r>
              <a:rPr lang="nl-NL" altLang="nl-NL" sz="1600" b="1">
                <a:latin typeface="+mn-lt"/>
              </a:rPr>
              <a:t>Succescriteria leerdoel 4</a:t>
            </a:r>
          </a:p>
          <a:p>
            <a:pPr>
              <a:spcBef>
                <a:spcPts val="0"/>
              </a:spcBef>
              <a:spcAft>
                <a:spcPts val="0"/>
              </a:spcAft>
              <a:buNone/>
            </a:pPr>
            <a:r>
              <a:rPr lang="nl-NL" sz="1400"/>
              <a:t>4.1 Je kunt methoden en bronnen gebruiken om doelgroepen in kaart te brengen.</a:t>
            </a:r>
          </a:p>
          <a:p>
            <a:pPr>
              <a:spcBef>
                <a:spcPts val="0"/>
              </a:spcBef>
              <a:spcAft>
                <a:spcPts val="0"/>
              </a:spcAft>
              <a:buNone/>
            </a:pPr>
            <a:r>
              <a:rPr lang="nl-NL" sz="1400"/>
              <a:t>4.2 Je kunt verschillende doelgroepen onderscheiden en beschrijven.</a:t>
            </a:r>
          </a:p>
          <a:p>
            <a:pPr>
              <a:spcBef>
                <a:spcPts val="0"/>
              </a:spcBef>
              <a:spcAft>
                <a:spcPts val="0"/>
              </a:spcAft>
              <a:buNone/>
            </a:pPr>
            <a:r>
              <a:rPr lang="nl-NL" sz="1400"/>
              <a:t>4.3 Je kunt analyseren welke behoeftes de verschillende doelgroepen hebben</a:t>
            </a:r>
          </a:p>
          <a:p>
            <a:pPr>
              <a:spcBef>
                <a:spcPts val="0"/>
              </a:spcBef>
              <a:spcAft>
                <a:spcPts val="0"/>
              </a:spcAft>
              <a:buNone/>
            </a:pPr>
            <a:r>
              <a:rPr lang="nl-NL" sz="1400"/>
              <a:t>4.4 Je kunt beschrijven hoe je verschillende doelgroepen hebt samengebracht.</a:t>
            </a:r>
          </a:p>
          <a:p>
            <a:pPr>
              <a:spcBef>
                <a:spcPts val="0"/>
              </a:spcBef>
              <a:spcAft>
                <a:spcPts val="0"/>
              </a:spcAft>
              <a:buNone/>
            </a:pPr>
            <a:r>
              <a:rPr lang="nl-NL" sz="1400"/>
              <a:t>4.5 Je kunt beschrijven hoe je de verschillende belangen en behoeftes van de doelgroepen hebt samengebracht.</a:t>
            </a:r>
          </a:p>
          <a:p>
            <a:pPr>
              <a:spcBef>
                <a:spcPts val="0"/>
              </a:spcBef>
              <a:spcAft>
                <a:spcPts val="0"/>
              </a:spcAft>
              <a:buNone/>
            </a:pPr>
            <a:r>
              <a:rPr lang="nl-NL" sz="1400"/>
              <a:t>4.6 Je kunt beschrijven op welke doelgroepen je bedrijf zich zou kunnen richten (demografisch, geografisch, psychografisch).</a:t>
            </a:r>
          </a:p>
        </p:txBody>
      </p:sp>
      <p:pic>
        <p:nvPicPr>
          <p:cNvPr id="2" name="Afbeelding 1"/>
          <p:cNvPicPr>
            <a:picLocks noChangeAspect="1"/>
          </p:cNvPicPr>
          <p:nvPr/>
        </p:nvPicPr>
        <p:blipFill>
          <a:blip r:embed="rId2"/>
          <a:stretch>
            <a:fillRect/>
          </a:stretch>
        </p:blipFill>
        <p:spPr>
          <a:xfrm>
            <a:off x="9574081" y="93700"/>
            <a:ext cx="2367530" cy="1182605"/>
          </a:xfrm>
          <a:prstGeom prst="rect">
            <a:avLst/>
          </a:prstGeom>
        </p:spPr>
      </p:pic>
    </p:spTree>
    <p:extLst>
      <p:ext uri="{BB962C8B-B14F-4D97-AF65-F5344CB8AC3E}">
        <p14:creationId xmlns:p14="http://schemas.microsoft.com/office/powerpoint/2010/main" val="17529621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hthoek 5"/>
          <p:cNvSpPr/>
          <p:nvPr/>
        </p:nvSpPr>
        <p:spPr>
          <a:xfrm>
            <a:off x="0" y="0"/>
            <a:ext cx="310551" cy="6858000"/>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7" name="Rechthoek 6"/>
          <p:cNvSpPr/>
          <p:nvPr/>
        </p:nvSpPr>
        <p:spPr>
          <a:xfrm>
            <a:off x="310550" y="6607834"/>
            <a:ext cx="11881449" cy="249372"/>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8" name="Tekstvak 9"/>
          <p:cNvSpPr txBox="1">
            <a:spLocks noChangeArrowheads="1"/>
          </p:cNvSpPr>
          <p:nvPr/>
        </p:nvSpPr>
        <p:spPr bwMode="auto">
          <a:xfrm>
            <a:off x="585751" y="1464015"/>
            <a:ext cx="5472077" cy="1107996"/>
          </a:xfrm>
          <a:prstGeom prst="rect">
            <a:avLst/>
          </a:prstGeom>
          <a:ln>
            <a:headEnd/>
            <a:tailEnd/>
          </a:ln>
        </p:spPr>
        <p:style>
          <a:lnRef idx="2">
            <a:schemeClr val="accent5"/>
          </a:lnRef>
          <a:fillRef idx="1">
            <a:schemeClr val="lt1"/>
          </a:fillRef>
          <a:effectRef idx="0">
            <a:schemeClr val="accent5"/>
          </a:effectRef>
          <a:fontRef idx="minor">
            <a:schemeClr val="dk1"/>
          </a:fontRef>
        </p:style>
        <p:txBody>
          <a:bodyPr wrap="square" anchor="t">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nl-NL" altLang="nl-NL" sz="1800" b="1">
                <a:solidFill>
                  <a:schemeClr val="accent5"/>
                </a:solidFill>
                <a:latin typeface="+mn-lt"/>
              </a:rPr>
              <a:t>Reflectievideo</a:t>
            </a:r>
          </a:p>
          <a:p>
            <a:pPr>
              <a:spcBef>
                <a:spcPct val="0"/>
              </a:spcBef>
              <a:buNone/>
            </a:pPr>
            <a:r>
              <a:rPr lang="nl-NL" altLang="nl-NL" sz="1600">
                <a:latin typeface="+mn-lt"/>
              </a:rPr>
              <a:t>Je maakt een reflectievideo over het opzetten van je onderneming. Hiermee worden leerdoelen 5 en 6 getoetst. Deze leerdoelen vind je hiernaast.</a:t>
            </a:r>
          </a:p>
        </p:txBody>
      </p:sp>
      <p:sp>
        <p:nvSpPr>
          <p:cNvPr id="11" name="Rechthoek 10"/>
          <p:cNvSpPr/>
          <p:nvPr/>
        </p:nvSpPr>
        <p:spPr>
          <a:xfrm>
            <a:off x="10136183" y="6216646"/>
            <a:ext cx="2037737" cy="369332"/>
          </a:xfrm>
          <a:prstGeom prst="rect">
            <a:avLst/>
          </a:prstGeom>
        </p:spPr>
        <p:txBody>
          <a:bodyPr wrap="none">
            <a:spAutoFit/>
          </a:bodyPr>
          <a:lstStyle/>
          <a:p>
            <a:r>
              <a:rPr lang="nl-NL"/>
              <a:t>IBS-SEM-MON-W42</a:t>
            </a:r>
            <a:endParaRPr lang="nl-NL">
              <a:solidFill>
                <a:schemeClr val="bg1">
                  <a:lumMod val="50000"/>
                </a:schemeClr>
              </a:solidFill>
            </a:endParaRPr>
          </a:p>
        </p:txBody>
      </p:sp>
      <p:sp>
        <p:nvSpPr>
          <p:cNvPr id="12" name="Tijdelijke aanduiding voor inhoud 4"/>
          <p:cNvSpPr txBox="1">
            <a:spLocks noChangeArrowheads="1"/>
          </p:cNvSpPr>
          <p:nvPr/>
        </p:nvSpPr>
        <p:spPr bwMode="auto">
          <a:xfrm>
            <a:off x="6494971" y="4413938"/>
            <a:ext cx="5477882" cy="960263"/>
          </a:xfrm>
          <a:prstGeom prst="rect">
            <a:avLst/>
          </a:prstGeom>
          <a:ln w="12700" cap="flat" cmpd="sng" algn="ctr">
            <a:solidFill>
              <a:schemeClr val="accent5"/>
            </a:solidFill>
            <a:prstDash val="solid"/>
            <a:miter lim="800000"/>
            <a:headEnd/>
            <a:tailEnd/>
          </a:ln>
        </p:spPr>
        <p:style>
          <a:lnRef idx="2">
            <a:schemeClr val="accent5"/>
          </a:lnRef>
          <a:fillRef idx="1">
            <a:schemeClr val="lt1"/>
          </a:fillRef>
          <a:effectRef idx="0">
            <a:schemeClr val="accent5"/>
          </a:effectRef>
          <a:fontRef idx="minor">
            <a:schemeClr val="dk1"/>
          </a:fontRef>
        </p:style>
        <p:txBody>
          <a:bodyPr vert="horz" wrap="square" lIns="91440" tIns="45720" rIns="91440" bIns="45720" rtlCol="0">
            <a:spAutoFit/>
          </a:bodyPr>
          <a:lstStyle>
            <a:lvl1pPr marL="228600" indent="-228600" algn="l" defTabSz="914400" rtl="0" eaLnBrk="1" latinLnBrk="0" hangingPunct="1">
              <a:lnSpc>
                <a:spcPct val="90000"/>
              </a:lnSpc>
              <a:spcBef>
                <a:spcPct val="20000"/>
              </a:spcBef>
              <a:buFont typeface="Arial" panose="020B0604020202020204" pitchFamily="34" charset="0"/>
              <a:buChar char="•"/>
              <a:defRPr sz="3200" kern="1200">
                <a:solidFill>
                  <a:schemeClr val="tx1"/>
                </a:solidFill>
                <a:latin typeface="Calibri" panose="020F0502020204030204" pitchFamily="34" charset="0"/>
                <a:ea typeface="+mn-ea"/>
                <a:cs typeface="+mn-cs"/>
              </a:defRPr>
            </a:lvl1pPr>
            <a:lvl2pPr marL="742950" indent="-285750" algn="l" defTabSz="914400" rtl="0" eaLnBrk="1" latinLnBrk="0" hangingPunct="1">
              <a:lnSpc>
                <a:spcPct val="90000"/>
              </a:lnSpc>
              <a:spcBef>
                <a:spcPct val="20000"/>
              </a:spcBef>
              <a:buFont typeface="Arial" panose="020B0604020202020204" pitchFamily="34" charset="0"/>
              <a:buChar char="–"/>
              <a:defRPr sz="2800" kern="1200">
                <a:solidFill>
                  <a:schemeClr val="tx1"/>
                </a:solidFill>
                <a:latin typeface="Calibri" panose="020F0502020204030204" pitchFamily="34" charset="0"/>
                <a:ea typeface="+mn-ea"/>
                <a:cs typeface="+mn-cs"/>
              </a:defRPr>
            </a:lvl2pPr>
            <a:lvl3pPr marL="1143000" indent="-228600" algn="l" defTabSz="914400" rtl="0" eaLnBrk="1" latinLnBrk="0" hangingPunct="1">
              <a:lnSpc>
                <a:spcPct val="90000"/>
              </a:lnSpc>
              <a:spcBef>
                <a:spcPct val="20000"/>
              </a:spcBef>
              <a:buFont typeface="Arial" panose="020B0604020202020204" pitchFamily="34" charset="0"/>
              <a:buChar char="•"/>
              <a:defRPr sz="2400" kern="1200">
                <a:solidFill>
                  <a:schemeClr val="tx1"/>
                </a:solidFill>
                <a:latin typeface="Calibri" panose="020F0502020204030204" pitchFamily="34" charset="0"/>
                <a:ea typeface="+mn-ea"/>
                <a:cs typeface="+mn-cs"/>
              </a:defRPr>
            </a:lvl3pPr>
            <a:lvl4pPr marL="1600200" indent="-228600" algn="l" defTabSz="914400" rtl="0" eaLnBrk="1" latinLnBrk="0" hangingPunct="1">
              <a:lnSpc>
                <a:spcPct val="90000"/>
              </a:lnSpc>
              <a:spcBef>
                <a:spcPct val="20000"/>
              </a:spcBef>
              <a:buFont typeface="Arial" panose="020B0604020202020204" pitchFamily="34" charset="0"/>
              <a:buChar char="–"/>
              <a:defRPr sz="2000" kern="1200">
                <a:solidFill>
                  <a:schemeClr val="tx1"/>
                </a:solidFill>
                <a:latin typeface="Calibri" panose="020F0502020204030204" pitchFamily="34" charset="0"/>
                <a:ea typeface="+mn-ea"/>
                <a:cs typeface="+mn-cs"/>
              </a:defRPr>
            </a:lvl4pPr>
            <a:lvl5pPr marL="2057400" indent="-228600" algn="l" defTabSz="914400" rtl="0" eaLnBrk="1" latinLnBrk="0" hangingPunct="1">
              <a:lnSpc>
                <a:spcPct val="90000"/>
              </a:lnSpc>
              <a:spcBef>
                <a:spcPct val="20000"/>
              </a:spcBef>
              <a:buFont typeface="Arial" panose="020B0604020202020204" pitchFamily="34" charset="0"/>
              <a:buChar char="»"/>
              <a:defRPr sz="2000" kern="1200">
                <a:solidFill>
                  <a:schemeClr val="tx1"/>
                </a:solidFill>
                <a:latin typeface="Calibri" panose="020F0502020204030204" pitchFamily="34" charset="0"/>
                <a:ea typeface="+mn-ea"/>
                <a:cs typeface="+mn-cs"/>
              </a:defRPr>
            </a:lvl5pPr>
            <a:lvl6pPr marL="2514600" indent="-228600" algn="l" defTabSz="914400" rtl="0" eaLnBrk="0" fontAlgn="base" latinLnBrk="0" hangingPunct="0">
              <a:lnSpc>
                <a:spcPct val="90000"/>
              </a:lnSpc>
              <a:spcBef>
                <a:spcPct val="20000"/>
              </a:spcBef>
              <a:spcAft>
                <a:spcPct val="0"/>
              </a:spcAft>
              <a:buFont typeface="Arial" panose="020B0604020202020204" pitchFamily="34" charset="0"/>
              <a:buChar char="»"/>
              <a:defRPr sz="2000" kern="1200">
                <a:solidFill>
                  <a:schemeClr val="tx1"/>
                </a:solidFill>
                <a:latin typeface="Calibri" panose="020F0502020204030204" pitchFamily="34" charset="0"/>
                <a:ea typeface="+mn-ea"/>
                <a:cs typeface="+mn-cs"/>
              </a:defRPr>
            </a:lvl6pPr>
            <a:lvl7pPr marL="2971800" indent="-228600" algn="l" defTabSz="914400" rtl="0" eaLnBrk="0" fontAlgn="base" latinLnBrk="0" hangingPunct="0">
              <a:lnSpc>
                <a:spcPct val="90000"/>
              </a:lnSpc>
              <a:spcBef>
                <a:spcPct val="20000"/>
              </a:spcBef>
              <a:spcAft>
                <a:spcPct val="0"/>
              </a:spcAft>
              <a:buFont typeface="Arial" panose="020B0604020202020204" pitchFamily="34" charset="0"/>
              <a:buChar char="»"/>
              <a:defRPr sz="2000" kern="1200">
                <a:solidFill>
                  <a:schemeClr val="tx1"/>
                </a:solidFill>
                <a:latin typeface="Calibri" panose="020F0502020204030204" pitchFamily="34" charset="0"/>
                <a:ea typeface="+mn-ea"/>
                <a:cs typeface="+mn-cs"/>
              </a:defRPr>
            </a:lvl7pPr>
            <a:lvl8pPr marL="3429000" indent="-228600" algn="l" defTabSz="914400" rtl="0" eaLnBrk="0" fontAlgn="base" latinLnBrk="0" hangingPunct="0">
              <a:lnSpc>
                <a:spcPct val="90000"/>
              </a:lnSpc>
              <a:spcBef>
                <a:spcPct val="20000"/>
              </a:spcBef>
              <a:spcAft>
                <a:spcPct val="0"/>
              </a:spcAft>
              <a:buFont typeface="Arial" panose="020B0604020202020204" pitchFamily="34" charset="0"/>
              <a:buChar char="»"/>
              <a:defRPr sz="2000" kern="1200">
                <a:solidFill>
                  <a:schemeClr val="tx1"/>
                </a:solidFill>
                <a:latin typeface="Calibri" panose="020F0502020204030204" pitchFamily="34" charset="0"/>
                <a:ea typeface="+mn-ea"/>
                <a:cs typeface="+mn-cs"/>
              </a:defRPr>
            </a:lvl8pPr>
            <a:lvl9pPr marL="3886200" indent="-228600" algn="l" defTabSz="914400" rtl="0" eaLnBrk="0" fontAlgn="base" latinLnBrk="0" hangingPunct="0">
              <a:lnSpc>
                <a:spcPct val="90000"/>
              </a:lnSpc>
              <a:spcBef>
                <a:spcPct val="20000"/>
              </a:spcBef>
              <a:spcAft>
                <a:spcPct val="0"/>
              </a:spcAft>
              <a:buFont typeface="Arial" panose="020B0604020202020204" pitchFamily="34" charset="0"/>
              <a:buChar char="»"/>
              <a:defRPr sz="2000" kern="1200">
                <a:solidFill>
                  <a:schemeClr val="tx1"/>
                </a:solidFill>
                <a:latin typeface="Calibri" panose="020F0502020204030204" pitchFamily="34" charset="0"/>
                <a:ea typeface="+mn-ea"/>
                <a:cs typeface="+mn-cs"/>
              </a:defRPr>
            </a:lvl9pPr>
          </a:lstStyle>
          <a:p>
            <a:pPr>
              <a:spcBef>
                <a:spcPct val="0"/>
              </a:spcBef>
              <a:buFont typeface="Arial" panose="020B0604020202020204" pitchFamily="34" charset="0"/>
              <a:buNone/>
            </a:pPr>
            <a:r>
              <a:rPr lang="nl-NL" altLang="nl-NL" sz="1600" b="1">
                <a:latin typeface="+mn-lt"/>
              </a:rPr>
              <a:t>Succescriteria leerdoel 6</a:t>
            </a:r>
          </a:p>
          <a:p>
            <a:pPr marL="0" indent="0">
              <a:lnSpc>
                <a:spcPct val="100000"/>
              </a:lnSpc>
              <a:spcBef>
                <a:spcPts val="0"/>
              </a:spcBef>
              <a:spcAft>
                <a:spcPts val="0"/>
              </a:spcAft>
              <a:buNone/>
            </a:pPr>
            <a:r>
              <a:rPr lang="nl-NL" sz="1400">
                <a:latin typeface="+mn-lt"/>
              </a:rPr>
              <a:t>6.1 Je kunt jouw onderneming koppelen aan de specialisatie.</a:t>
            </a:r>
          </a:p>
          <a:p>
            <a:pPr marL="0" indent="0">
              <a:lnSpc>
                <a:spcPct val="100000"/>
              </a:lnSpc>
              <a:spcBef>
                <a:spcPts val="0"/>
              </a:spcBef>
              <a:spcAft>
                <a:spcPts val="0"/>
              </a:spcAft>
              <a:buNone/>
            </a:pPr>
            <a:r>
              <a:rPr lang="nl-NL" sz="1400">
                <a:latin typeface="+mn-lt"/>
              </a:rPr>
              <a:t>6.2 Je kunt beargumenteren wat de onderneming binnen de specialisatie bijdraagt aan een duurzame maatschappij. </a:t>
            </a:r>
            <a:endParaRPr lang="nl-NL" altLang="nl-NL" sz="1400">
              <a:latin typeface="+mn-lt"/>
            </a:endParaRPr>
          </a:p>
        </p:txBody>
      </p:sp>
      <p:sp>
        <p:nvSpPr>
          <p:cNvPr id="13" name="Titel 1"/>
          <p:cNvSpPr>
            <a:spLocks noGrp="1"/>
          </p:cNvSpPr>
          <p:nvPr>
            <p:ph type="title"/>
          </p:nvPr>
        </p:nvSpPr>
        <p:spPr>
          <a:xfrm>
            <a:off x="585751" y="138452"/>
            <a:ext cx="10515600" cy="1325563"/>
          </a:xfrm>
        </p:spPr>
        <p:txBody>
          <a:bodyPr>
            <a:normAutofit/>
          </a:bodyPr>
          <a:lstStyle/>
          <a:p>
            <a:r>
              <a:rPr lang="nl-NL"/>
              <a:t>IBS Mijn onderneming</a:t>
            </a:r>
            <a:br>
              <a:rPr lang="nl-NL"/>
            </a:br>
            <a:r>
              <a:rPr lang="nl-NL" sz="3600" i="1"/>
              <a:t>specialisatie Water en energie</a:t>
            </a:r>
          </a:p>
        </p:txBody>
      </p:sp>
      <p:sp>
        <p:nvSpPr>
          <p:cNvPr id="9" name="Tijdelijke aanduiding voor inhoud 4"/>
          <p:cNvSpPr txBox="1">
            <a:spLocks noChangeArrowheads="1"/>
          </p:cNvSpPr>
          <p:nvPr/>
        </p:nvSpPr>
        <p:spPr bwMode="auto">
          <a:xfrm>
            <a:off x="6494971" y="1464015"/>
            <a:ext cx="5477882" cy="2683812"/>
          </a:xfrm>
          <a:prstGeom prst="rect">
            <a:avLst/>
          </a:prstGeom>
          <a:ln w="12700" cap="flat" cmpd="sng" algn="ctr">
            <a:solidFill>
              <a:schemeClr val="accent5"/>
            </a:solidFill>
            <a:prstDash val="solid"/>
            <a:miter lim="800000"/>
            <a:headEnd/>
            <a:tailEnd/>
          </a:ln>
        </p:spPr>
        <p:style>
          <a:lnRef idx="2">
            <a:schemeClr val="accent5"/>
          </a:lnRef>
          <a:fillRef idx="1">
            <a:schemeClr val="lt1"/>
          </a:fillRef>
          <a:effectRef idx="0">
            <a:schemeClr val="accent5"/>
          </a:effectRef>
          <a:fontRef idx="minor">
            <a:schemeClr val="dk1"/>
          </a:fontRef>
        </p:style>
        <p:txBody>
          <a:bodyPr vert="horz" wrap="square" lIns="91440" tIns="45720" rIns="91440" bIns="45720" rtlCol="0">
            <a:spAutoFit/>
          </a:bodyPr>
          <a:lstStyle>
            <a:lvl1pPr marL="228600" indent="-228600" algn="l" defTabSz="914400" rtl="0" eaLnBrk="1" latinLnBrk="0" hangingPunct="1">
              <a:lnSpc>
                <a:spcPct val="90000"/>
              </a:lnSpc>
              <a:spcBef>
                <a:spcPct val="20000"/>
              </a:spcBef>
              <a:buFont typeface="Arial" panose="020B0604020202020204" pitchFamily="34" charset="0"/>
              <a:buChar char="•"/>
              <a:defRPr sz="3200" kern="1200">
                <a:solidFill>
                  <a:schemeClr val="tx1"/>
                </a:solidFill>
                <a:latin typeface="Calibri" panose="020F0502020204030204" pitchFamily="34" charset="0"/>
                <a:ea typeface="+mn-ea"/>
                <a:cs typeface="+mn-cs"/>
              </a:defRPr>
            </a:lvl1pPr>
            <a:lvl2pPr marL="742950" indent="-285750" algn="l" defTabSz="914400" rtl="0" eaLnBrk="1" latinLnBrk="0" hangingPunct="1">
              <a:lnSpc>
                <a:spcPct val="90000"/>
              </a:lnSpc>
              <a:spcBef>
                <a:spcPct val="20000"/>
              </a:spcBef>
              <a:buFont typeface="Arial" panose="020B0604020202020204" pitchFamily="34" charset="0"/>
              <a:buChar char="–"/>
              <a:defRPr sz="2800" kern="1200">
                <a:solidFill>
                  <a:schemeClr val="tx1"/>
                </a:solidFill>
                <a:latin typeface="Calibri" panose="020F0502020204030204" pitchFamily="34" charset="0"/>
                <a:ea typeface="+mn-ea"/>
                <a:cs typeface="+mn-cs"/>
              </a:defRPr>
            </a:lvl2pPr>
            <a:lvl3pPr marL="1143000" indent="-228600" algn="l" defTabSz="914400" rtl="0" eaLnBrk="1" latinLnBrk="0" hangingPunct="1">
              <a:lnSpc>
                <a:spcPct val="90000"/>
              </a:lnSpc>
              <a:spcBef>
                <a:spcPct val="20000"/>
              </a:spcBef>
              <a:buFont typeface="Arial" panose="020B0604020202020204" pitchFamily="34" charset="0"/>
              <a:buChar char="•"/>
              <a:defRPr sz="2400" kern="1200">
                <a:solidFill>
                  <a:schemeClr val="tx1"/>
                </a:solidFill>
                <a:latin typeface="Calibri" panose="020F0502020204030204" pitchFamily="34" charset="0"/>
                <a:ea typeface="+mn-ea"/>
                <a:cs typeface="+mn-cs"/>
              </a:defRPr>
            </a:lvl3pPr>
            <a:lvl4pPr marL="1600200" indent="-228600" algn="l" defTabSz="914400" rtl="0" eaLnBrk="1" latinLnBrk="0" hangingPunct="1">
              <a:lnSpc>
                <a:spcPct val="90000"/>
              </a:lnSpc>
              <a:spcBef>
                <a:spcPct val="20000"/>
              </a:spcBef>
              <a:buFont typeface="Arial" panose="020B0604020202020204" pitchFamily="34" charset="0"/>
              <a:buChar char="–"/>
              <a:defRPr sz="2000" kern="1200">
                <a:solidFill>
                  <a:schemeClr val="tx1"/>
                </a:solidFill>
                <a:latin typeface="Calibri" panose="020F0502020204030204" pitchFamily="34" charset="0"/>
                <a:ea typeface="+mn-ea"/>
                <a:cs typeface="+mn-cs"/>
              </a:defRPr>
            </a:lvl4pPr>
            <a:lvl5pPr marL="2057400" indent="-228600" algn="l" defTabSz="914400" rtl="0" eaLnBrk="1" latinLnBrk="0" hangingPunct="1">
              <a:lnSpc>
                <a:spcPct val="90000"/>
              </a:lnSpc>
              <a:spcBef>
                <a:spcPct val="20000"/>
              </a:spcBef>
              <a:buFont typeface="Arial" panose="020B0604020202020204" pitchFamily="34" charset="0"/>
              <a:buChar char="»"/>
              <a:defRPr sz="2000" kern="1200">
                <a:solidFill>
                  <a:schemeClr val="tx1"/>
                </a:solidFill>
                <a:latin typeface="Calibri" panose="020F0502020204030204" pitchFamily="34" charset="0"/>
                <a:ea typeface="+mn-ea"/>
                <a:cs typeface="+mn-cs"/>
              </a:defRPr>
            </a:lvl5pPr>
            <a:lvl6pPr marL="2514600" indent="-228600" algn="l" defTabSz="914400" rtl="0" eaLnBrk="0" fontAlgn="base" latinLnBrk="0" hangingPunct="0">
              <a:lnSpc>
                <a:spcPct val="90000"/>
              </a:lnSpc>
              <a:spcBef>
                <a:spcPct val="20000"/>
              </a:spcBef>
              <a:spcAft>
                <a:spcPct val="0"/>
              </a:spcAft>
              <a:buFont typeface="Arial" panose="020B0604020202020204" pitchFamily="34" charset="0"/>
              <a:buChar char="»"/>
              <a:defRPr sz="2000" kern="1200">
                <a:solidFill>
                  <a:schemeClr val="tx1"/>
                </a:solidFill>
                <a:latin typeface="Calibri" panose="020F0502020204030204" pitchFamily="34" charset="0"/>
                <a:ea typeface="+mn-ea"/>
                <a:cs typeface="+mn-cs"/>
              </a:defRPr>
            </a:lvl6pPr>
            <a:lvl7pPr marL="2971800" indent="-228600" algn="l" defTabSz="914400" rtl="0" eaLnBrk="0" fontAlgn="base" latinLnBrk="0" hangingPunct="0">
              <a:lnSpc>
                <a:spcPct val="90000"/>
              </a:lnSpc>
              <a:spcBef>
                <a:spcPct val="20000"/>
              </a:spcBef>
              <a:spcAft>
                <a:spcPct val="0"/>
              </a:spcAft>
              <a:buFont typeface="Arial" panose="020B0604020202020204" pitchFamily="34" charset="0"/>
              <a:buChar char="»"/>
              <a:defRPr sz="2000" kern="1200">
                <a:solidFill>
                  <a:schemeClr val="tx1"/>
                </a:solidFill>
                <a:latin typeface="Calibri" panose="020F0502020204030204" pitchFamily="34" charset="0"/>
                <a:ea typeface="+mn-ea"/>
                <a:cs typeface="+mn-cs"/>
              </a:defRPr>
            </a:lvl7pPr>
            <a:lvl8pPr marL="3429000" indent="-228600" algn="l" defTabSz="914400" rtl="0" eaLnBrk="0" fontAlgn="base" latinLnBrk="0" hangingPunct="0">
              <a:lnSpc>
                <a:spcPct val="90000"/>
              </a:lnSpc>
              <a:spcBef>
                <a:spcPct val="20000"/>
              </a:spcBef>
              <a:spcAft>
                <a:spcPct val="0"/>
              </a:spcAft>
              <a:buFont typeface="Arial" panose="020B0604020202020204" pitchFamily="34" charset="0"/>
              <a:buChar char="»"/>
              <a:defRPr sz="2000" kern="1200">
                <a:solidFill>
                  <a:schemeClr val="tx1"/>
                </a:solidFill>
                <a:latin typeface="Calibri" panose="020F0502020204030204" pitchFamily="34" charset="0"/>
                <a:ea typeface="+mn-ea"/>
                <a:cs typeface="+mn-cs"/>
              </a:defRPr>
            </a:lvl8pPr>
            <a:lvl9pPr marL="3886200" indent="-228600" algn="l" defTabSz="914400" rtl="0" eaLnBrk="0" fontAlgn="base" latinLnBrk="0" hangingPunct="0">
              <a:lnSpc>
                <a:spcPct val="90000"/>
              </a:lnSpc>
              <a:spcBef>
                <a:spcPct val="20000"/>
              </a:spcBef>
              <a:spcAft>
                <a:spcPct val="0"/>
              </a:spcAft>
              <a:buFont typeface="Arial" panose="020B0604020202020204" pitchFamily="34" charset="0"/>
              <a:buChar char="»"/>
              <a:defRPr sz="2000" kern="1200">
                <a:solidFill>
                  <a:schemeClr val="tx1"/>
                </a:solidFill>
                <a:latin typeface="Calibri" panose="020F0502020204030204" pitchFamily="34" charset="0"/>
                <a:ea typeface="+mn-ea"/>
                <a:cs typeface="+mn-cs"/>
              </a:defRPr>
            </a:lvl9pPr>
          </a:lstStyle>
          <a:p>
            <a:pPr>
              <a:spcBef>
                <a:spcPct val="0"/>
              </a:spcBef>
              <a:buFont typeface="Arial" panose="020B0604020202020204" pitchFamily="34" charset="0"/>
              <a:buNone/>
            </a:pPr>
            <a:r>
              <a:rPr lang="nl-NL" altLang="nl-NL" sz="1600" b="1">
                <a:latin typeface="+mn-lt"/>
              </a:rPr>
              <a:t>Succescriteria leerdoel 5</a:t>
            </a:r>
          </a:p>
          <a:p>
            <a:pPr marL="0" indent="0">
              <a:lnSpc>
                <a:spcPct val="100000"/>
              </a:lnSpc>
              <a:spcBef>
                <a:spcPts val="0"/>
              </a:spcBef>
              <a:spcAft>
                <a:spcPts val="0"/>
              </a:spcAft>
              <a:buNone/>
            </a:pPr>
            <a:r>
              <a:rPr lang="nl-NL" sz="1400">
                <a:latin typeface="+mn-lt"/>
              </a:rPr>
              <a:t>5.1 Je kunt drie voorbeelden uit deze periode geven waarin je ondernemend hebt gehandeld.</a:t>
            </a:r>
          </a:p>
          <a:p>
            <a:pPr marL="0" indent="0">
              <a:lnSpc>
                <a:spcPct val="100000"/>
              </a:lnSpc>
              <a:spcBef>
                <a:spcPts val="0"/>
              </a:spcBef>
              <a:spcAft>
                <a:spcPts val="0"/>
              </a:spcAft>
              <a:buNone/>
            </a:pPr>
            <a:r>
              <a:rPr lang="nl-NL" sz="1400">
                <a:latin typeface="+mn-lt"/>
              </a:rPr>
              <a:t>5.2 Je kunt je eigen ondernemend handelen evalueren aan de hand van de ondernemerscompetenties.</a:t>
            </a:r>
          </a:p>
          <a:p>
            <a:pPr marL="0" indent="0">
              <a:lnSpc>
                <a:spcPct val="100000"/>
              </a:lnSpc>
              <a:spcBef>
                <a:spcPts val="0"/>
              </a:spcBef>
              <a:spcAft>
                <a:spcPts val="0"/>
              </a:spcAft>
              <a:buNone/>
            </a:pPr>
            <a:r>
              <a:rPr lang="nl-NL" sz="1400">
                <a:latin typeface="+mn-lt"/>
              </a:rPr>
              <a:t>5.3 Je kunt verbeterpunten op je eigen ondernemend handelen formuleren.  </a:t>
            </a:r>
          </a:p>
          <a:p>
            <a:pPr marL="0" indent="0">
              <a:lnSpc>
                <a:spcPct val="100000"/>
              </a:lnSpc>
              <a:spcBef>
                <a:spcPts val="0"/>
              </a:spcBef>
              <a:spcAft>
                <a:spcPts val="0"/>
              </a:spcAft>
              <a:buNone/>
            </a:pPr>
            <a:r>
              <a:rPr lang="nl-NL" sz="1400">
                <a:latin typeface="+mn-lt"/>
              </a:rPr>
              <a:t>5.4 Je kunt je verbeterpunten vertalen naar concrete acties.</a:t>
            </a:r>
          </a:p>
          <a:p>
            <a:pPr marL="0" indent="0">
              <a:lnSpc>
                <a:spcPct val="100000"/>
              </a:lnSpc>
              <a:spcBef>
                <a:spcPts val="0"/>
              </a:spcBef>
              <a:spcAft>
                <a:spcPts val="0"/>
              </a:spcAft>
              <a:buNone/>
            </a:pPr>
            <a:r>
              <a:rPr lang="nl-NL" sz="1400">
                <a:latin typeface="+mn-lt"/>
              </a:rPr>
              <a:t>5.5 Je kunt sterke punten van je eigen ondernemend handelen formuleren.</a:t>
            </a:r>
          </a:p>
          <a:p>
            <a:pPr marL="0" indent="0">
              <a:lnSpc>
                <a:spcPct val="100000"/>
              </a:lnSpc>
              <a:spcBef>
                <a:spcPts val="0"/>
              </a:spcBef>
              <a:spcAft>
                <a:spcPts val="0"/>
              </a:spcAft>
              <a:buNone/>
            </a:pPr>
            <a:r>
              <a:rPr lang="nl-NL" sz="1400">
                <a:latin typeface="+mn-lt"/>
              </a:rPr>
              <a:t>5.6 Je kunt je sterke punten onderbouwen met voorbeelden uit de praktijk.</a:t>
            </a:r>
          </a:p>
        </p:txBody>
      </p:sp>
      <p:pic>
        <p:nvPicPr>
          <p:cNvPr id="2" name="Afbeelding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945882" y="3295031"/>
            <a:ext cx="2082799" cy="2082799"/>
          </a:xfrm>
          <a:prstGeom prst="rect">
            <a:avLst/>
          </a:prstGeom>
        </p:spPr>
      </p:pic>
    </p:spTree>
    <p:extLst>
      <p:ext uri="{BB962C8B-B14F-4D97-AF65-F5344CB8AC3E}">
        <p14:creationId xmlns:p14="http://schemas.microsoft.com/office/powerpoint/2010/main" val="2446642812"/>
      </p:ext>
    </p:extLst>
  </p:cSld>
  <p:clrMapOvr>
    <a:masterClrMapping/>
  </p:clrMapOvr>
</p:sld>
</file>

<file path=ppt/theme/theme1.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882E0B02A318E459AD716AC786DE572" ma:contentTypeVersion="8" ma:contentTypeDescription="Een nieuw document maken." ma:contentTypeScope="" ma:versionID="10fa3663926a742561c6a0f1c4bb51c9">
  <xsd:schema xmlns:xsd="http://www.w3.org/2001/XMLSchema" xmlns:xs="http://www.w3.org/2001/XMLSchema" xmlns:p="http://schemas.microsoft.com/office/2006/metadata/properties" xmlns:ns2="34354c1b-6b8c-435b-ad50-990538c19557" targetNamespace="http://schemas.microsoft.com/office/2006/metadata/properties" ma:root="true" ma:fieldsID="bc0f9b4b551794d3ec9261760b27c989" ns2:_="">
    <xsd:import namespace="34354c1b-6b8c-435b-ad50-990538c19557"/>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GenerationTime" minOccurs="0"/>
                <xsd:element ref="ns2:MediaServiceEventHashCode" minOccurs="0"/>
                <xsd:element ref="ns2:MediaServiceDateTaken" minOccurs="0"/>
                <xsd:element ref="ns2:MediaServiceOCR"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4354c1b-6b8c-435b-ad50-990538c1955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DateTaken" ma:index="13" nillable="true" ma:displayName="MediaServiceDateTaken" ma:hidden="true" ma:internalName="MediaServiceDateTaken"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Location" ma:index="15" nillable="true" ma:displayName="Location"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AC3E9E7-9756-446A-8501-9AB8E9CF2A87}"/>
</file>

<file path=customXml/itemProps2.xml><?xml version="1.0" encoding="utf-8"?>
<ds:datastoreItem xmlns:ds="http://schemas.openxmlformats.org/officeDocument/2006/customXml" ds:itemID="{532CC3FE-A27C-4CCF-9081-BB33778E1388}">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2B8955B8-4591-4EE9-B338-39077804C66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6</Slides>
  <Notes>0</Notes>
  <HiddenSlides>0</HiddenSlide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Kantoorthema</vt:lpstr>
      <vt:lpstr>IBS Mijn onderneming – periode 2 specialisatie Water en energie</vt:lpstr>
      <vt:lpstr>IBS Mijn onderneming specialisatie Water en energie</vt:lpstr>
      <vt:lpstr>IBS Mijn onderneming specialisatie Water en energie</vt:lpstr>
      <vt:lpstr>IBS Mijn onderneming specialisatie Water en energie</vt:lpstr>
      <vt:lpstr>IBS Mijn onderneming specialisatie Water en energie</vt:lpstr>
      <vt:lpstr>IBS Mijn onderneming specialisatie Water en energie</vt:lpstr>
    </vt:vector>
  </TitlesOfParts>
  <Company>Helicon Opleidingen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Marieke Drabbe</dc:creator>
  <cp:revision>1</cp:revision>
  <dcterms:created xsi:type="dcterms:W3CDTF">2017-02-03T11:29:36Z</dcterms:created>
  <dcterms:modified xsi:type="dcterms:W3CDTF">2019-05-16T10:29:11Z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0x0101006882E0B02A318E459AD716AC786DE572</vt:lpwstr>
  </property>
</Properties>
</file>